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2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1"/>
  </p:sldMasterIdLst>
  <p:notesMasterIdLst>
    <p:notesMasterId r:id="rId26"/>
  </p:notesMasterIdLst>
  <p:sldIdLst>
    <p:sldId id="256" r:id="rId2"/>
    <p:sldId id="272" r:id="rId3"/>
    <p:sldId id="257" r:id="rId4"/>
    <p:sldId id="263" r:id="rId5"/>
    <p:sldId id="258" r:id="rId6"/>
    <p:sldId id="260" r:id="rId7"/>
    <p:sldId id="261" r:id="rId8"/>
    <p:sldId id="262" r:id="rId9"/>
    <p:sldId id="264" r:id="rId10"/>
    <p:sldId id="265" r:id="rId11"/>
    <p:sldId id="266" r:id="rId12"/>
    <p:sldId id="267" r:id="rId13"/>
    <p:sldId id="280" r:id="rId14"/>
    <p:sldId id="269" r:id="rId15"/>
    <p:sldId id="270" r:id="rId16"/>
    <p:sldId id="273" r:id="rId17"/>
    <p:sldId id="274" r:id="rId18"/>
    <p:sldId id="268" r:id="rId19"/>
    <p:sldId id="275" r:id="rId20"/>
    <p:sldId id="276" r:id="rId21"/>
    <p:sldId id="277" r:id="rId22"/>
    <p:sldId id="279" r:id="rId23"/>
    <p:sldId id="278" r:id="rId24"/>
    <p:sldId id="281" r:id="rId25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affaella" id="{C7437E25-5356-244E-8C5B-08D68D9AB004}">
          <p14:sldIdLst>
            <p14:sldId id="256"/>
            <p14:sldId id="272"/>
            <p14:sldId id="257"/>
            <p14:sldId id="263"/>
            <p14:sldId id="258"/>
            <p14:sldId id="260"/>
            <p14:sldId id="261"/>
            <p14:sldId id="262"/>
            <p14:sldId id="264"/>
            <p14:sldId id="265"/>
            <p14:sldId id="266"/>
            <p14:sldId id="267"/>
            <p14:sldId id="280"/>
            <p14:sldId id="269"/>
          </p14:sldIdLst>
        </p14:section>
        <p14:section name="Giacinto" id="{8B81CE9E-58D5-C140-A6F4-FEC7025E5DD3}">
          <p14:sldIdLst>
            <p14:sldId id="270"/>
            <p14:sldId id="273"/>
            <p14:sldId id="274"/>
            <p14:sldId id="268"/>
            <p14:sldId id="275"/>
          </p14:sldIdLst>
        </p14:section>
        <p14:section name="Alessia" id="{73E978BE-ED88-D046-966A-2AE937E07111}">
          <p14:sldIdLst>
            <p14:sldId id="276"/>
            <p14:sldId id="277"/>
          </p14:sldIdLst>
        </p14:section>
        <p14:section name="Ivan" id="{09FF912B-BD4C-1E4C-A67F-43EE29BBCB40}">
          <p14:sldIdLst>
            <p14:sldId id="279"/>
          </p14:sldIdLst>
        </p14:section>
        <p14:section name="Alessia" id="{82ABEDCB-8BAC-4C42-822F-8E0B69E91EC5}">
          <p14:sldIdLst>
            <p14:sldId id="278"/>
            <p14:sldId id="281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4D1DE"/>
    <a:srgbClr val="C7DDD8"/>
    <a:srgbClr val="9C0075"/>
    <a:srgbClr val="006850"/>
    <a:srgbClr val="0077B6"/>
    <a:srgbClr val="E83F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essuno stile, nessuna grigli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Stile con tema 1 - Colore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C083E6E3-FA7D-4D7B-A595-EF9225AFEA82}" styleName="Stile chiaro 1 - Colore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8EC20E35-A176-4012-BC5E-935CFFF8708E}" styleName="Stile medio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799B23B-EC83-4686-B30A-512413B5E67A}" styleName="Stile chiaro 3 - Color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Stile chiar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9012ECD-51FC-41F1-AA8D-1B2483CD663E}" styleName="Stile chiaro 2 - Colore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9"/>
  </p:normalViewPr>
  <p:slideViewPr>
    <p:cSldViewPr snapToGrid="0" snapToObjects="1">
      <p:cViewPr varScale="1">
        <p:scale>
          <a:sx n="102" d="100"/>
          <a:sy n="102" d="100"/>
        </p:scale>
        <p:origin x="952" y="176"/>
      </p:cViewPr>
      <p:guideLst/>
    </p:cSldViewPr>
  </p:slideViewPr>
  <p:outlineViewPr>
    <p:cViewPr>
      <p:scale>
        <a:sx n="33" d="100"/>
        <a:sy n="33" d="100"/>
      </p:scale>
      <p:origin x="0" y="-100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napToObjects="1">
      <p:cViewPr varScale="1">
        <p:scale>
          <a:sx n="96" d="100"/>
          <a:sy n="96" d="100"/>
        </p:scale>
        <p:origin x="3688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oglio_di_lavoro_di_Microsoft_Excel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oglio_di_lavoro_di_Microsoft_Excel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oglio_di_lavoro_di_Microsoft_Excel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oglio_di_lavoro_di_Microsoft_Excel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oglio_di_lavoro_di_Microsoft_Excel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oglio_di_lavoro_di_Microsoft_Excel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oglio_di_lavoro_di_Microsoft_Excel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1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Foglio1!$B$1</c:f>
              <c:strCache>
                <c:ptCount val="1"/>
                <c:pt idx="0">
                  <c:v>Quanto sei sensibile al tema ambientale?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C7DDD8"/>
              </a:solidFill>
              <a:ln w="25400"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4-718E-F647-8965-5A2D62D09F03}"/>
              </c:ext>
            </c:extLst>
          </c:dPt>
          <c:dPt>
            <c:idx val="1"/>
            <c:bubble3D val="0"/>
            <c:spPr>
              <a:solidFill>
                <a:srgbClr val="0077B6"/>
              </a:solidFill>
              <a:ln w="25400"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5-718E-F647-8965-5A2D62D09F03}"/>
              </c:ext>
            </c:extLst>
          </c:dPt>
          <c:dPt>
            <c:idx val="2"/>
            <c:bubble3D val="0"/>
            <c:spPr>
              <a:solidFill>
                <a:srgbClr val="E83F78"/>
              </a:solidFill>
              <a:ln w="25400"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1-718E-F647-8965-5A2D62D09F03}"/>
              </c:ext>
            </c:extLst>
          </c:dPt>
          <c:dPt>
            <c:idx val="3"/>
            <c:bubble3D val="0"/>
            <c:spPr>
              <a:solidFill>
                <a:srgbClr val="9C0075"/>
              </a:solidFill>
              <a:ln w="25400"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2-718E-F647-8965-5A2D62D09F03}"/>
              </c:ext>
            </c:extLst>
          </c:dPt>
          <c:dPt>
            <c:idx val="4"/>
            <c:bubble3D val="0"/>
            <c:spPr>
              <a:solidFill>
                <a:srgbClr val="006850"/>
              </a:solidFill>
              <a:ln w="25400"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3-718E-F647-8965-5A2D62D09F03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Foglio1!$A$2:$A$6</c:f>
              <c:strCache>
                <c:ptCount val="5"/>
                <c:pt idx="0">
                  <c:v>Eccellente</c:v>
                </c:pt>
                <c:pt idx="1">
                  <c:v>Molto buono</c:v>
                </c:pt>
                <c:pt idx="2">
                  <c:v>Buono</c:v>
                </c:pt>
                <c:pt idx="3">
                  <c:v>Sufficiente</c:v>
                </c:pt>
                <c:pt idx="4">
                  <c:v>Indifferente</c:v>
                </c:pt>
              </c:strCache>
            </c:strRef>
          </c:cat>
          <c:val>
            <c:numRef>
              <c:f>Foglio1!$B$2:$B$6</c:f>
              <c:numCache>
                <c:formatCode>0.00%</c:formatCode>
                <c:ptCount val="5"/>
                <c:pt idx="0" formatCode="0%">
                  <c:v>0.14299999999999999</c:v>
                </c:pt>
                <c:pt idx="1">
                  <c:v>0.42899999999999999</c:v>
                </c:pt>
                <c:pt idx="2">
                  <c:v>0.34699999999999998</c:v>
                </c:pt>
                <c:pt idx="3">
                  <c:v>4.1000000000000002E-2</c:v>
                </c:pt>
                <c:pt idx="4">
                  <c:v>4.1000000000000002E-2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18E-F647-8965-5A2D62D09F03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1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Foglio1!$B$1</c:f>
              <c:strCache>
                <c:ptCount val="1"/>
                <c:pt idx="0">
                  <c:v>Colonna2</c:v>
                </c:pt>
              </c:strCache>
            </c:strRef>
          </c:tx>
          <c:dPt>
            <c:idx val="0"/>
            <c:bubble3D val="0"/>
            <c:spPr>
              <a:solidFill>
                <a:srgbClr val="0077B6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2-3FF0-0E4D-94F1-812787D9B174}"/>
              </c:ext>
            </c:extLst>
          </c:dPt>
          <c:dPt>
            <c:idx val="1"/>
            <c:bubble3D val="0"/>
            <c:spPr>
              <a:solidFill>
                <a:srgbClr val="E83F78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1-3FF0-0E4D-94F1-812787D9B174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tx2">
                      <a:lumMod val="35000"/>
                      <a:lumOff val="65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Foglio1!$A$2:$A$3</c:f>
              <c:strCache>
                <c:ptCount val="2"/>
                <c:pt idx="0">
                  <c:v>Si</c:v>
                </c:pt>
                <c:pt idx="1">
                  <c:v>No</c:v>
                </c:pt>
              </c:strCache>
            </c:strRef>
          </c:cat>
          <c:val>
            <c:numRef>
              <c:f>Foglio1!$B$2:$B$3</c:f>
              <c:numCache>
                <c:formatCode>0.00%</c:formatCode>
                <c:ptCount val="2"/>
                <c:pt idx="0">
                  <c:v>0.372</c:v>
                </c:pt>
                <c:pt idx="1">
                  <c:v>0.628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FF0-0E4D-94F1-812787D9B174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Foglio1!$B$1</c:f>
              <c:strCache>
                <c:ptCount val="1"/>
                <c:pt idx="0">
                  <c:v>Serie 1</c:v>
                </c:pt>
              </c:strCache>
            </c:strRef>
          </c:tx>
          <c:spPr>
            <a:solidFill>
              <a:srgbClr val="9C007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Foglio1!$A$2:$A$6</c:f>
              <c:numCache>
                <c:formatCode>General</c:formatCode>
                <c:ptCount val="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</c:numCache>
            </c:numRef>
          </c:cat>
          <c:val>
            <c:numRef>
              <c:f>Foglio1!$B$2:$B$6</c:f>
              <c:numCache>
                <c:formatCode>0%</c:formatCode>
                <c:ptCount val="5"/>
                <c:pt idx="0" formatCode="0.00%">
                  <c:v>0.57099999999999995</c:v>
                </c:pt>
                <c:pt idx="1">
                  <c:v>0.32700000000000001</c:v>
                </c:pt>
                <c:pt idx="2" formatCode="0.00%">
                  <c:v>6.0999999999999999E-2</c:v>
                </c:pt>
                <c:pt idx="3" formatCode="0.00%">
                  <c:v>0</c:v>
                </c:pt>
                <c:pt idx="4" formatCode="0.00%">
                  <c:v>4.1000000000000002E-2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2CC-344D-A525-E9735A7811F1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1201624143"/>
        <c:axId val="1201193599"/>
      </c:barChart>
      <c:catAx>
        <c:axId val="120162414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201193599"/>
        <c:crosses val="autoZero"/>
        <c:auto val="1"/>
        <c:lblAlgn val="ctr"/>
        <c:lblOffset val="100"/>
        <c:noMultiLvlLbl val="0"/>
      </c:catAx>
      <c:valAx>
        <c:axId val="120119359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20162414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Foglio1!$B$1</c:f>
              <c:strCache>
                <c:ptCount val="1"/>
                <c:pt idx="0">
                  <c:v>Serie 1</c:v>
                </c:pt>
              </c:strCache>
            </c:strRef>
          </c:tx>
          <c:spPr>
            <a:solidFill>
              <a:srgbClr val="9C007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Foglio1!$A$2:$A$6</c:f>
              <c:numCache>
                <c:formatCode>General</c:formatCode>
                <c:ptCount val="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</c:numCache>
            </c:numRef>
          </c:cat>
          <c:val>
            <c:numRef>
              <c:f>Foglio1!$B$2:$B$6</c:f>
              <c:numCache>
                <c:formatCode>0%</c:formatCode>
                <c:ptCount val="5"/>
                <c:pt idx="0">
                  <c:v>0</c:v>
                </c:pt>
                <c:pt idx="1">
                  <c:v>0</c:v>
                </c:pt>
                <c:pt idx="2">
                  <c:v>0.02</c:v>
                </c:pt>
                <c:pt idx="3" formatCode="0.00%">
                  <c:v>0.44900000000000001</c:v>
                </c:pt>
                <c:pt idx="4" formatCode="0.00%">
                  <c:v>0.53100000000000003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57C-0D47-A2E0-68AD19A1377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1293901279"/>
        <c:axId val="1293278287"/>
      </c:barChart>
      <c:catAx>
        <c:axId val="129390127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293278287"/>
        <c:crosses val="autoZero"/>
        <c:auto val="1"/>
        <c:lblAlgn val="ctr"/>
        <c:lblOffset val="100"/>
        <c:noMultiLvlLbl val="0"/>
      </c:catAx>
      <c:valAx>
        <c:axId val="129327828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29390127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Foglio1!$B$1</c:f>
              <c:strCache>
                <c:ptCount val="1"/>
                <c:pt idx="0">
                  <c:v>Vendite</c:v>
                </c:pt>
              </c:strCache>
            </c:strRef>
          </c:tx>
          <c:dPt>
            <c:idx val="0"/>
            <c:bubble3D val="0"/>
            <c:spPr>
              <a:solidFill>
                <a:srgbClr val="0077B6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1-982A-0640-9CBD-8100D561B3A8}"/>
              </c:ext>
            </c:extLst>
          </c:dPt>
          <c:dPt>
            <c:idx val="1"/>
            <c:bubble3D val="0"/>
            <c:spPr>
              <a:solidFill>
                <a:srgbClr val="E83F78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2-982A-0640-9CBD-8100D561B3A8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tx2">
                      <a:lumMod val="35000"/>
                      <a:lumOff val="65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Foglio1!$A$2:$A$3</c:f>
              <c:strCache>
                <c:ptCount val="2"/>
                <c:pt idx="0">
                  <c:v>Si</c:v>
                </c:pt>
                <c:pt idx="1">
                  <c:v>No</c:v>
                </c:pt>
              </c:strCache>
            </c:strRef>
          </c:cat>
          <c:val>
            <c:numRef>
              <c:f>Foglio1!$B$2:$B$3</c:f>
              <c:numCache>
                <c:formatCode>0.00%</c:formatCode>
                <c:ptCount val="2"/>
                <c:pt idx="0">
                  <c:v>0.93899999999999995</c:v>
                </c:pt>
                <c:pt idx="1">
                  <c:v>6.0999999999999999E-2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82A-0640-9CBD-8100D561B3A8}"/>
            </c:ext>
          </c:extLst>
        </c:ser>
        <c:dLbls>
          <c:dLblPos val="outEnd"/>
          <c:showLegendKey val="0"/>
          <c:showVal val="0"/>
          <c:showCatName val="1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Foglio1!$B$1</c:f>
              <c:strCache>
                <c:ptCount val="1"/>
                <c:pt idx="0">
                  <c:v>Serie 1</c:v>
                </c:pt>
              </c:strCache>
            </c:strRef>
          </c:tx>
          <c:spPr>
            <a:solidFill>
              <a:srgbClr val="9C007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Foglio1!$A$2:$A$6</c:f>
              <c:numCache>
                <c:formatCode>General</c:formatCode>
                <c:ptCount val="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</c:numCache>
            </c:numRef>
          </c:cat>
          <c:val>
            <c:numRef>
              <c:f>Foglio1!$B$2:$B$6</c:f>
              <c:numCache>
                <c:formatCode>0.00%</c:formatCode>
                <c:ptCount val="5"/>
                <c:pt idx="0">
                  <c:v>0.104</c:v>
                </c:pt>
                <c:pt idx="1">
                  <c:v>0.104</c:v>
                </c:pt>
                <c:pt idx="2">
                  <c:v>0.20799999999999999</c:v>
                </c:pt>
                <c:pt idx="3">
                  <c:v>0.29199999999999998</c:v>
                </c:pt>
                <c:pt idx="4">
                  <c:v>0.29199999999999998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D6C-1240-8B0E-02B7E089EA4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441559471"/>
        <c:axId val="1309236543"/>
      </c:barChart>
      <c:catAx>
        <c:axId val="144155947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309236543"/>
        <c:crosses val="autoZero"/>
        <c:auto val="1"/>
        <c:lblAlgn val="ctr"/>
        <c:lblOffset val="100"/>
        <c:noMultiLvlLbl val="0"/>
      </c:catAx>
      <c:valAx>
        <c:axId val="13092365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44155947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1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Foglio1!$B$1</c:f>
              <c:strCache>
                <c:ptCount val="1"/>
                <c:pt idx="0">
                  <c:v>Vendite</c:v>
                </c:pt>
              </c:strCache>
            </c:strRef>
          </c:tx>
          <c:dPt>
            <c:idx val="0"/>
            <c:bubble3D val="0"/>
            <c:spPr>
              <a:solidFill>
                <a:srgbClr val="0077B6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2-94F1-F748-ABE9-A22B37F123CD}"/>
              </c:ext>
            </c:extLst>
          </c:dPt>
          <c:dPt>
            <c:idx val="1"/>
            <c:bubble3D val="0"/>
            <c:spPr>
              <a:solidFill>
                <a:srgbClr val="E83F78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1-94F1-F748-ABE9-A22B37F123CD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tx2">
                      <a:lumMod val="35000"/>
                      <a:lumOff val="65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Foglio1!$A$2:$A$3</c:f>
              <c:strCache>
                <c:ptCount val="2"/>
                <c:pt idx="0">
                  <c:v>Si</c:v>
                </c:pt>
                <c:pt idx="1">
                  <c:v>No</c:v>
                </c:pt>
              </c:strCache>
            </c:strRef>
          </c:cat>
          <c:val>
            <c:numRef>
              <c:f>Foglio1!$B$2:$B$3</c:f>
              <c:numCache>
                <c:formatCode>0.00%</c:formatCode>
                <c:ptCount val="2"/>
                <c:pt idx="0">
                  <c:v>0.61199999999999999</c:v>
                </c:pt>
                <c:pt idx="1">
                  <c:v>0.38800000000000001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4F1-F748-ABE9-A22B37F123CD}"/>
            </c:ext>
          </c:extLst>
        </c:ser>
        <c:dLbls>
          <c:dLblPos val="out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4">
  <a:schemeClr val="accent2"/>
  <a:schemeClr val="accent2"/>
  <a:schemeClr val="accent2"/>
  <a:schemeClr val="accent2"/>
  <a:schemeClr val="accent2"/>
  <a:schemeClr val="accent2"/>
</cs:colorStyle>
</file>

<file path=ppt/charts/colors2.xml><?xml version="1.0" encoding="utf-8"?>
<cs:colorStyle xmlns:cs="http://schemas.microsoft.com/office/drawing/2012/chartStyle" xmlns:a="http://schemas.openxmlformats.org/drawingml/2006/main" meth="withinLinear" id="4">
  <a:schemeClr val="accent2"/>
  <a:schemeClr val="accent2"/>
  <a:schemeClr val="accent2"/>
  <a:schemeClr val="accent2"/>
  <a:schemeClr val="accent2"/>
  <a:schemeClr val="accent2"/>
</cs:colorStyle>
</file>

<file path=ppt/charts/colors3.xml><?xml version="1.0" encoding="utf-8"?>
<cs:colorStyle xmlns:cs="http://schemas.microsoft.com/office/drawing/2012/chartStyle" xmlns:a="http://schemas.openxmlformats.org/drawingml/2006/main" meth="acrossLinear" id="2">
  <a:schemeClr val="accent1"/>
  <a:schemeClr val="accent2"/>
  <a:schemeClr val="accent3"/>
  <a:schemeClr val="accent4"/>
  <a:schemeClr val="accent5"/>
  <a:schemeClr val="accent6"/>
</cs:colorStyle>
</file>

<file path=ppt/charts/colors4.xml><?xml version="1.0" encoding="utf-8"?>
<cs:colorStyle xmlns:cs="http://schemas.microsoft.com/office/drawing/2012/chartStyle" xmlns:a="http://schemas.openxmlformats.org/drawingml/2006/main" meth="acrossLinear" id="2">
  <a:schemeClr val="accent1"/>
  <a:schemeClr val="accent2"/>
  <a:schemeClr val="accent3"/>
  <a:schemeClr val="accent4"/>
  <a:schemeClr val="accent5"/>
  <a:schemeClr val="accent6"/>
</cs:colorStyle>
</file>

<file path=ppt/charts/colors5.xml><?xml version="1.0" encoding="utf-8"?>
<cs:colorStyle xmlns:cs="http://schemas.microsoft.com/office/drawing/2012/chartStyle" xmlns:a="http://schemas.openxmlformats.org/drawingml/2006/main" meth="withinLinear" id="3">
  <a:schemeClr val="accent1"/>
  <a:schemeClr val="accent1"/>
  <a:schemeClr val="accent1"/>
  <a:schemeClr val="accent1"/>
  <a:schemeClr val="accent1"/>
  <a:schemeClr val="accent1"/>
</cs:colorStyle>
</file>

<file path=ppt/charts/colors6.xml><?xml version="1.0" encoding="utf-8"?>
<cs:colorStyle xmlns:cs="http://schemas.microsoft.com/office/drawing/2012/chartStyle" xmlns:a="http://schemas.openxmlformats.org/drawingml/2006/main" meth="acrossLinear" id="2">
  <a:schemeClr val="accent1"/>
  <a:schemeClr val="accent2"/>
  <a:schemeClr val="accent3"/>
  <a:schemeClr val="accent4"/>
  <a:schemeClr val="accent5"/>
  <a:schemeClr val="accent6"/>
</cs:colorStyle>
</file>

<file path=ppt/charts/colors7.xml><?xml version="1.0" encoding="utf-8"?>
<cs:colorStyle xmlns:cs="http://schemas.microsoft.com/office/drawing/2012/chartStyle" xmlns:a="http://schemas.openxmlformats.org/drawingml/2006/main" meth="withinLinear" id="4">
  <a:schemeClr val="accent2"/>
  <a:schemeClr val="accent2"/>
  <a:schemeClr val="accent2"/>
  <a:schemeClr val="accent2"/>
  <a:schemeClr val="accent2"/>
  <a:schemeClr val="accent2"/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66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7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  <a:lumOff val="2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66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66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sv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png>
</file>

<file path=ppt/media/image30.jpg>
</file>

<file path=ppt/media/image31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4BE7C0-D898-0847-B1F3-FEC2A567F1A3}" type="datetimeFigureOut">
              <a:rPr lang="it-IT" smtClean="0"/>
              <a:t>31/05/22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DE91B-0B0D-6E48-A4E4-60E229DDC49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042715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BDE91B-0B0D-6E48-A4E4-60E229DDC495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527007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BDE91B-0B0D-6E48-A4E4-60E229DDC495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042671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I task T6, T7, T8, T9, sono stati aggiungi in seguito all’analisi comparativa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BDE91B-0B0D-6E48-A4E4-60E229DDC495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196755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BDE91B-0B0D-6E48-A4E4-60E229DDC495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065266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BDE91B-0B0D-6E48-A4E4-60E229DDC495}" type="slidenum">
              <a:rPr lang="it-IT" smtClean="0"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814222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BDE91B-0B0D-6E48-A4E4-60E229DDC495}" type="slidenum">
              <a:rPr lang="it-IT" smtClean="0"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685448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I task T6, T7, T8, T9, sono stati aggiungi in seguito all’analisi comparativa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BDE91B-0B0D-6E48-A4E4-60E229DDC495}" type="slidenum">
              <a:rPr lang="it-IT" smtClean="0"/>
              <a:t>18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583860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98404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5191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012649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00674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 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411926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853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5/31/22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69709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5569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67869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36405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5/31/22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94003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06522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30191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28726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5/31/22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68211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3371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5/31/22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9308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  <p:sldLayoutId id="2147483726" r:id="rId14"/>
    <p:sldLayoutId id="2147483727" r:id="rId15"/>
    <p:sldLayoutId id="214748372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g"/><Relationship Id="rId13" Type="http://schemas.openxmlformats.org/officeDocument/2006/relationships/image" Target="../media/image20.jpg"/><Relationship Id="rId3" Type="http://schemas.openxmlformats.org/officeDocument/2006/relationships/image" Target="../media/image10.jpg"/><Relationship Id="rId7" Type="http://schemas.openxmlformats.org/officeDocument/2006/relationships/image" Target="../media/image14.jpg"/><Relationship Id="rId12" Type="http://schemas.openxmlformats.org/officeDocument/2006/relationships/image" Target="../media/image19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3.jpg"/><Relationship Id="rId11" Type="http://schemas.openxmlformats.org/officeDocument/2006/relationships/image" Target="../media/image18.jpg"/><Relationship Id="rId5" Type="http://schemas.openxmlformats.org/officeDocument/2006/relationships/image" Target="../media/image12.jpg"/><Relationship Id="rId10" Type="http://schemas.openxmlformats.org/officeDocument/2006/relationships/image" Target="../media/image17.jpg"/><Relationship Id="rId4" Type="http://schemas.openxmlformats.org/officeDocument/2006/relationships/image" Target="../media/image11.jpg"/><Relationship Id="rId9" Type="http://schemas.openxmlformats.org/officeDocument/2006/relationships/image" Target="../media/image16.jp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jpg"/><Relationship Id="rId3" Type="http://schemas.openxmlformats.org/officeDocument/2006/relationships/image" Target="../media/image24.jpg"/><Relationship Id="rId7" Type="http://schemas.openxmlformats.org/officeDocument/2006/relationships/image" Target="../media/image28.jp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jpg"/><Relationship Id="rId5" Type="http://schemas.openxmlformats.org/officeDocument/2006/relationships/image" Target="../media/image26.jpg"/><Relationship Id="rId4" Type="http://schemas.openxmlformats.org/officeDocument/2006/relationships/image" Target="../media/image25.jpg"/><Relationship Id="rId9" Type="http://schemas.openxmlformats.org/officeDocument/2006/relationships/image" Target="../media/image30.jp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hyperlink" Target="https://www.figma.com/proto/Y51LZ1IUP9Qcy8UGkJPoos/Untitled?page-id=116%3A1352&amp;node-id=374%3A4585&amp;viewport=1801%2C515%2C0.18&amp;scaling=scale-down&amp;starting-point-node-id=374%3A4585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7">
            <a:extLst>
              <a:ext uri="{FF2B5EF4-FFF2-40B4-BE49-F238E27FC236}">
                <a16:creationId xmlns:a16="http://schemas.microsoft.com/office/drawing/2014/main" id="{4F57DB1C-6494-4CC4-A5E8-9319575653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Isosceles Triangle 9">
            <a:extLst>
              <a:ext uri="{FF2B5EF4-FFF2-40B4-BE49-F238E27FC236}">
                <a16:creationId xmlns:a16="http://schemas.microsoft.com/office/drawing/2014/main" id="{FFFB778B-5206-4BB0-A468-327E71367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6C0471D-BE03-4D81-BDB5-D510BC0D8A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53379" y="-1"/>
            <a:ext cx="5438621" cy="6857999"/>
          </a:xfrm>
          <a:custGeom>
            <a:avLst/>
            <a:gdLst>
              <a:gd name="connsiteX0" fmla="*/ 0 w 5438621"/>
              <a:gd name="connsiteY0" fmla="*/ 0 h 6857999"/>
              <a:gd name="connsiteX1" fmla="*/ 573774 w 5438621"/>
              <a:gd name="connsiteY1" fmla="*/ 0 h 6857999"/>
              <a:gd name="connsiteX2" fmla="*/ 1182808 w 5438621"/>
              <a:gd name="connsiteY2" fmla="*/ 0 h 6857999"/>
              <a:gd name="connsiteX3" fmla="*/ 4537195 w 5438621"/>
              <a:gd name="connsiteY3" fmla="*/ 0 h 6857999"/>
              <a:gd name="connsiteX4" fmla="*/ 5187609 w 5438621"/>
              <a:gd name="connsiteY4" fmla="*/ 0 h 6857999"/>
              <a:gd name="connsiteX5" fmla="*/ 5438621 w 5438621"/>
              <a:gd name="connsiteY5" fmla="*/ 0 h 6857999"/>
              <a:gd name="connsiteX6" fmla="*/ 5438621 w 5438621"/>
              <a:gd name="connsiteY6" fmla="*/ 6857999 h 6857999"/>
              <a:gd name="connsiteX7" fmla="*/ 4802807 w 5438621"/>
              <a:gd name="connsiteY7" fmla="*/ 6857999 h 6857999"/>
              <a:gd name="connsiteX8" fmla="*/ 4537195 w 5438621"/>
              <a:gd name="connsiteY8" fmla="*/ 6857999 h 6857999"/>
              <a:gd name="connsiteX9" fmla="*/ 1182808 w 5438621"/>
              <a:gd name="connsiteY9" fmla="*/ 6857999 h 6857999"/>
              <a:gd name="connsiteX10" fmla="*/ 1049897 w 5438621"/>
              <a:gd name="connsiteY10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38621" h="6857999">
                <a:moveTo>
                  <a:pt x="0" y="0"/>
                </a:moveTo>
                <a:lnTo>
                  <a:pt x="573774" y="0"/>
                </a:lnTo>
                <a:lnTo>
                  <a:pt x="1182808" y="0"/>
                </a:lnTo>
                <a:lnTo>
                  <a:pt x="4537195" y="0"/>
                </a:lnTo>
                <a:lnTo>
                  <a:pt x="5187609" y="0"/>
                </a:lnTo>
                <a:lnTo>
                  <a:pt x="5438621" y="0"/>
                </a:lnTo>
                <a:lnTo>
                  <a:pt x="5438621" y="6857999"/>
                </a:lnTo>
                <a:lnTo>
                  <a:pt x="4802807" y="6857999"/>
                </a:lnTo>
                <a:lnTo>
                  <a:pt x="4537195" y="6857999"/>
                </a:lnTo>
                <a:lnTo>
                  <a:pt x="1182808" y="6857999"/>
                </a:lnTo>
                <a:lnTo>
                  <a:pt x="1049897" y="68579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9" name="Straight Connector 13">
            <a:extLst>
              <a:ext uri="{FF2B5EF4-FFF2-40B4-BE49-F238E27FC236}">
                <a16:creationId xmlns:a16="http://schemas.microsoft.com/office/drawing/2014/main" id="{E5E836EB-03CD-4BA5-A751-21D2ACC2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453743" y="3483429"/>
            <a:ext cx="6738258" cy="3374570"/>
          </a:xfrm>
          <a:prstGeom prst="line">
            <a:avLst/>
          </a:prstGeom>
          <a:ln w="9525">
            <a:solidFill>
              <a:schemeClr val="accent1">
                <a:lumMod val="60000"/>
                <a:lumOff val="4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5">
            <a:extLst>
              <a:ext uri="{FF2B5EF4-FFF2-40B4-BE49-F238E27FC236}">
                <a16:creationId xmlns:a16="http://schemas.microsoft.com/office/drawing/2014/main" id="{22721A85-1EA4-4D87-97AB-0BB4AB78F9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678143" y="0"/>
            <a:ext cx="860630" cy="6857999"/>
          </a:xfrm>
          <a:prstGeom prst="line">
            <a:avLst/>
          </a:prstGeom>
          <a:ln w="15875" cap="sq">
            <a:solidFill>
              <a:schemeClr val="accent1"/>
            </a:solidFill>
            <a:bevel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Sottotitolo 2">
            <a:extLst>
              <a:ext uri="{FF2B5EF4-FFF2-40B4-BE49-F238E27FC236}">
                <a16:creationId xmlns:a16="http://schemas.microsoft.com/office/drawing/2014/main" id="{7DA80938-91D5-439B-4E57-BD681A0A3C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34654" y="1892300"/>
            <a:ext cx="3425445" cy="3073400"/>
          </a:xfrm>
        </p:spPr>
        <p:txBody>
          <a:bodyPr anchor="ctr">
            <a:normAutofit/>
          </a:bodyPr>
          <a:lstStyle/>
          <a:p>
            <a:pPr algn="l">
              <a:spcAft>
                <a:spcPts val="600"/>
              </a:spcAft>
            </a:pPr>
            <a:r>
              <a:rPr lang="it-IT" sz="2000">
                <a:solidFill>
                  <a:srgbClr val="FFFFFF"/>
                </a:solidFill>
              </a:rPr>
              <a:t>Progetto Interazione Uomo-Macchina</a:t>
            </a:r>
          </a:p>
        </p:txBody>
      </p:sp>
      <p:sp>
        <p:nvSpPr>
          <p:cNvPr id="26" name="Isosceles Triangle 17">
            <a:extLst>
              <a:ext uri="{FF2B5EF4-FFF2-40B4-BE49-F238E27FC236}">
                <a16:creationId xmlns:a16="http://schemas.microsoft.com/office/drawing/2014/main" id="{A27691EB-14CF-4237-B5EB-C94B92677A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1349404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2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C054EB7F-8C66-045A-30A9-FF37902944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9734" y="854529"/>
            <a:ext cx="5799665" cy="5148943"/>
          </a:xfrm>
        </p:spPr>
        <p:txBody>
          <a:bodyPr anchor="ctr">
            <a:normAutofit/>
          </a:bodyPr>
          <a:lstStyle/>
          <a:p>
            <a:r>
              <a:rPr lang="it-IT" sz="6000"/>
              <a:t>GreenWorld</a:t>
            </a:r>
          </a:p>
        </p:txBody>
      </p:sp>
    </p:spTree>
    <p:extLst>
      <p:ext uri="{BB962C8B-B14F-4D97-AF65-F5344CB8AC3E}">
        <p14:creationId xmlns:p14="http://schemas.microsoft.com/office/powerpoint/2010/main" val="16983405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8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9EA8D8D-1A3C-0FFB-DA5C-1B55B6ABE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3" y="609600"/>
            <a:ext cx="10197494" cy="109945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it-IT"/>
              <a:t>Ti piacerebbe partecipare ad un evento ambientale?</a:t>
            </a:r>
          </a:p>
        </p:txBody>
      </p:sp>
      <p:sp>
        <p:nvSpPr>
          <p:cNvPr id="8" name="Isosceles Triangle 10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D13A797E-B128-3EB0-9EC2-05D6D6EE7D2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73332372"/>
              </p:ext>
            </p:extLst>
          </p:nvPr>
        </p:nvGraphicFramePr>
        <p:xfrm>
          <a:off x="1286933" y="1948543"/>
          <a:ext cx="9618133" cy="40934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1859083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8952CE6-5EB6-61D7-4A87-C83422E8B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it-IT"/>
              <a:t>Ti piacerebbe far parte di una community?</a:t>
            </a:r>
          </a:p>
        </p:txBody>
      </p: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580544BE-1B6D-0B39-3AAE-BABD97AB9F8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44812317"/>
              </p:ext>
            </p:extLst>
          </p:nvPr>
        </p:nvGraphicFramePr>
        <p:xfrm>
          <a:off x="677863" y="2160588"/>
          <a:ext cx="8596312" cy="38814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9140318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A269B7A-2ADF-80F3-F2DE-54398551A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9700" y="1142997"/>
            <a:ext cx="4495801" cy="228600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 dirty="0" err="1"/>
              <a:t>Individuazione</a:t>
            </a:r>
            <a:r>
              <a:rPr lang="en-US" sz="4800" dirty="0"/>
              <a:t> </a:t>
            </a:r>
            <a:r>
              <a:rPr lang="en-US" sz="4800" dirty="0" err="1"/>
              <a:t>dei</a:t>
            </a:r>
            <a:r>
              <a:rPr lang="en-US" sz="4800" dirty="0"/>
              <a:t> </a:t>
            </a:r>
            <a:r>
              <a:rPr lang="en-US" sz="4800" dirty="0" err="1"/>
              <a:t>profili</a:t>
            </a:r>
            <a:r>
              <a:rPr lang="en-US" sz="4800" dirty="0"/>
              <a:t> </a:t>
            </a:r>
            <a:r>
              <a:rPr lang="en-US" sz="4800" dirty="0" err="1"/>
              <a:t>utente</a:t>
            </a:r>
            <a:endParaRPr lang="en-US" sz="4800" dirty="0"/>
          </a:p>
        </p:txBody>
      </p:sp>
      <p:pic>
        <p:nvPicPr>
          <p:cNvPr id="9" name="Segnaposto immagine 8" descr="Descrizione della profilo utente di Marco con elenco degli obiettivi.">
            <a:extLst>
              <a:ext uri="{FF2B5EF4-FFF2-40B4-BE49-F238E27FC236}">
                <a16:creationId xmlns:a16="http://schemas.microsoft.com/office/drawing/2014/main" id="{D6D9E798-6BD2-DF4C-5EFB-F4B804A7C00B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t="-313" b="-86"/>
          <a:stretch/>
        </p:blipFill>
        <p:spPr>
          <a:xfrm>
            <a:off x="300742" y="1100712"/>
            <a:ext cx="5448958" cy="4656575"/>
          </a:xfrm>
          <a:prstGeom prst="rect">
            <a:avLst/>
          </a:prstGeom>
        </p:spPr>
      </p:pic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9457827A-815F-52D8-28EF-95A2B90FD6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49699" y="3372505"/>
            <a:ext cx="4495801" cy="905931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2000" dirty="0">
                <a:solidFill>
                  <a:schemeClr val="tx1">
                    <a:alpha val="55000"/>
                  </a:schemeClr>
                </a:solidFill>
              </a:rPr>
              <a:t>I </a:t>
            </a:r>
            <a:r>
              <a:rPr lang="en-US" sz="2000" dirty="0" err="1">
                <a:solidFill>
                  <a:schemeClr val="tx1">
                    <a:alpha val="55000"/>
                  </a:schemeClr>
                </a:solidFill>
              </a:rPr>
              <a:t>risultati</a:t>
            </a:r>
            <a:r>
              <a:rPr lang="en-US" sz="2000" dirty="0">
                <a:solidFill>
                  <a:schemeClr val="tx1">
                    <a:alpha val="5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alpha val="55000"/>
                  </a:schemeClr>
                </a:solidFill>
              </a:rPr>
              <a:t>delle</a:t>
            </a:r>
            <a:r>
              <a:rPr lang="en-US" sz="2000" dirty="0">
                <a:solidFill>
                  <a:schemeClr val="tx1">
                    <a:alpha val="5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alpha val="55000"/>
                  </a:schemeClr>
                </a:solidFill>
              </a:rPr>
              <a:t>statistiche</a:t>
            </a:r>
            <a:r>
              <a:rPr lang="en-US" sz="2000" dirty="0">
                <a:solidFill>
                  <a:schemeClr val="tx1">
                    <a:alpha val="5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alpha val="55000"/>
                  </a:schemeClr>
                </a:solidFill>
              </a:rPr>
              <a:t>hanno</a:t>
            </a:r>
            <a:r>
              <a:rPr lang="en-US" sz="2000" dirty="0">
                <a:solidFill>
                  <a:schemeClr val="tx1">
                    <a:alpha val="5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alpha val="55000"/>
                  </a:schemeClr>
                </a:solidFill>
              </a:rPr>
              <a:t>fatto</a:t>
            </a:r>
            <a:r>
              <a:rPr lang="en-US" sz="2000" dirty="0">
                <a:solidFill>
                  <a:schemeClr val="tx1">
                    <a:alpha val="5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alpha val="55000"/>
                  </a:schemeClr>
                </a:solidFill>
              </a:rPr>
              <a:t>emergere</a:t>
            </a:r>
            <a:r>
              <a:rPr lang="en-US" sz="2000" dirty="0">
                <a:solidFill>
                  <a:schemeClr val="tx1">
                    <a:alpha val="55000"/>
                  </a:schemeClr>
                </a:solidFill>
              </a:rPr>
              <a:t> la </a:t>
            </a:r>
            <a:r>
              <a:rPr lang="en-US" sz="2000" dirty="0" err="1">
                <a:solidFill>
                  <a:schemeClr val="tx1">
                    <a:alpha val="55000"/>
                  </a:schemeClr>
                </a:solidFill>
              </a:rPr>
              <a:t>necessità</a:t>
            </a:r>
            <a:r>
              <a:rPr lang="en-US" sz="2000" dirty="0">
                <a:solidFill>
                  <a:schemeClr val="tx1">
                    <a:alpha val="55000"/>
                  </a:schemeClr>
                </a:solidFill>
              </a:rPr>
              <a:t> di </a:t>
            </a:r>
            <a:r>
              <a:rPr lang="en-US" sz="2000" dirty="0" err="1">
                <a:solidFill>
                  <a:schemeClr val="tx1">
                    <a:alpha val="55000"/>
                  </a:schemeClr>
                </a:solidFill>
              </a:rPr>
              <a:t>creare</a:t>
            </a:r>
            <a:r>
              <a:rPr lang="en-US" sz="2000" dirty="0">
                <a:solidFill>
                  <a:schemeClr val="tx1">
                    <a:alpha val="55000"/>
                  </a:schemeClr>
                </a:solidFill>
              </a:rPr>
              <a:t> </a:t>
            </a:r>
            <a:r>
              <a:rPr lang="en-US" sz="2000" b="1" i="1" dirty="0">
                <a:solidFill>
                  <a:schemeClr val="tx1">
                    <a:alpha val="55000"/>
                  </a:schemeClr>
                </a:solidFill>
              </a:rPr>
              <a:t>3 Personas</a:t>
            </a:r>
            <a:r>
              <a:rPr lang="en-US" sz="2000" dirty="0">
                <a:solidFill>
                  <a:schemeClr val="tx1">
                    <a:alpha val="55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11911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1D9D4B51-6C70-999D-47F2-71B1499FCE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3273" y="1068569"/>
            <a:ext cx="3854528" cy="1278466"/>
          </a:xfrm>
        </p:spPr>
        <p:txBody>
          <a:bodyPr/>
          <a:lstStyle/>
          <a:p>
            <a:r>
              <a:rPr lang="it-IT" dirty="0"/>
              <a:t>Task</a:t>
            </a:r>
          </a:p>
        </p:txBody>
      </p:sp>
      <p:graphicFrame>
        <p:nvGraphicFramePr>
          <p:cNvPr id="15" name="Tabella 15">
            <a:extLst>
              <a:ext uri="{FF2B5EF4-FFF2-40B4-BE49-F238E27FC236}">
                <a16:creationId xmlns:a16="http://schemas.microsoft.com/office/drawing/2014/main" id="{51FAA119-8A1A-3906-D7C5-5404AE5102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17333674"/>
              </p:ext>
            </p:extLst>
          </p:nvPr>
        </p:nvGraphicFramePr>
        <p:xfrm>
          <a:off x="452172" y="1707802"/>
          <a:ext cx="6172200" cy="2489200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1543050">
                  <a:extLst>
                    <a:ext uri="{9D8B030D-6E8A-4147-A177-3AD203B41FA5}">
                      <a16:colId xmlns:a16="http://schemas.microsoft.com/office/drawing/2014/main" val="3494580919"/>
                    </a:ext>
                  </a:extLst>
                </a:gridCol>
                <a:gridCol w="1477963">
                  <a:extLst>
                    <a:ext uri="{9D8B030D-6E8A-4147-A177-3AD203B41FA5}">
                      <a16:colId xmlns:a16="http://schemas.microsoft.com/office/drawing/2014/main" val="603990723"/>
                    </a:ext>
                  </a:extLst>
                </a:gridCol>
                <a:gridCol w="1608137">
                  <a:extLst>
                    <a:ext uri="{9D8B030D-6E8A-4147-A177-3AD203B41FA5}">
                      <a16:colId xmlns:a16="http://schemas.microsoft.com/office/drawing/2014/main" val="114866818"/>
                    </a:ext>
                  </a:extLst>
                </a:gridCol>
                <a:gridCol w="1543050">
                  <a:extLst>
                    <a:ext uri="{9D8B030D-6E8A-4147-A177-3AD203B41FA5}">
                      <a16:colId xmlns:a16="http://schemas.microsoft.com/office/drawing/2014/main" val="35094918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it-IT"/>
                        <a:t>Task</a:t>
                      </a:r>
                      <a:endParaRPr lang="it-IT" dirty="0"/>
                    </a:p>
                  </a:txBody>
                  <a:tcPr>
                    <a:solidFill>
                      <a:srgbClr val="0068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Importanza</a:t>
                      </a:r>
                      <a:endParaRPr lang="it-IT" dirty="0"/>
                    </a:p>
                  </a:txBody>
                  <a:tcPr>
                    <a:solidFill>
                      <a:srgbClr val="0068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Frequenza</a:t>
                      </a:r>
                    </a:p>
                  </a:txBody>
                  <a:tcPr>
                    <a:solidFill>
                      <a:srgbClr val="0068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Necessario/</a:t>
                      </a:r>
                    </a:p>
                    <a:p>
                      <a:r>
                        <a:rPr lang="it-IT"/>
                        <a:t>Facoltativo</a:t>
                      </a:r>
                      <a:endParaRPr lang="it-IT" dirty="0"/>
                    </a:p>
                  </a:txBody>
                  <a:tcPr>
                    <a:solidFill>
                      <a:srgbClr val="0068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47092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/>
                        <a:t>T1</a:t>
                      </a:r>
                      <a:endParaRPr lang="it-IT" dirty="0"/>
                    </a:p>
                  </a:txBody>
                  <a:tcPr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I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A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N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6751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/>
                        <a:t>T2</a:t>
                      </a:r>
                      <a:endParaRPr lang="it-IT" dirty="0"/>
                    </a:p>
                  </a:txBody>
                  <a:tcPr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I</a:t>
                      </a:r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A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F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857184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it-IT"/>
                        <a:t>T3</a:t>
                      </a:r>
                      <a:endParaRPr lang="it-IT" dirty="0"/>
                    </a:p>
                  </a:txBody>
                  <a:tcPr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I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A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N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37580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/>
                        <a:t>T4</a:t>
                      </a:r>
                      <a:endParaRPr lang="it-IT" dirty="0"/>
                    </a:p>
                  </a:txBody>
                  <a:tcPr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I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A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N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29799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/>
                        <a:t>T5</a:t>
                      </a:r>
                      <a:endParaRPr lang="it-IT" dirty="0"/>
                    </a:p>
                  </a:txBody>
                  <a:tcPr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I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A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 err="1"/>
                        <a:t>N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6569521"/>
                  </a:ext>
                </a:extLst>
              </a:tr>
            </a:tbl>
          </a:graphicData>
        </a:graphic>
      </p:graphicFrame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569E6FE8-95C0-2543-7605-FDE25192F5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13273" y="2276916"/>
            <a:ext cx="3854528" cy="1988079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T1: Trovare un evento nella zona;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T2: Segnalare un luogo da ripulire;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T3: Organizzare un evento;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T4: Promuovere un evento;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T5: Aderire ad un evento;</a:t>
            </a:r>
          </a:p>
        </p:txBody>
      </p:sp>
      <p:pic>
        <p:nvPicPr>
          <p:cNvPr id="11" name="Immagine 10" descr="Legenda della tabella.">
            <a:extLst>
              <a:ext uri="{FF2B5EF4-FFF2-40B4-BE49-F238E27FC236}">
                <a16:creationId xmlns:a16="http://schemas.microsoft.com/office/drawing/2014/main" id="{C7631F9A-C4FB-478E-8E2A-C39FF7198A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173" y="4585346"/>
            <a:ext cx="6261100" cy="990600"/>
          </a:xfrm>
          <a:prstGeom prst="rect">
            <a:avLst/>
          </a:prstGeom>
        </p:spPr>
      </p:pic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59E00291-C72A-8555-C577-5F145E9CA86B}"/>
              </a:ext>
            </a:extLst>
          </p:cNvPr>
          <p:cNvSpPr txBox="1"/>
          <p:nvPr/>
        </p:nvSpPr>
        <p:spPr>
          <a:xfrm>
            <a:off x="452172" y="1282054"/>
            <a:ext cx="617219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Tabella dei task relativi al profilo utente di Marco: </a:t>
            </a:r>
          </a:p>
        </p:txBody>
      </p:sp>
    </p:spTree>
    <p:extLst>
      <p:ext uri="{BB962C8B-B14F-4D97-AF65-F5344CB8AC3E}">
        <p14:creationId xmlns:p14="http://schemas.microsoft.com/office/powerpoint/2010/main" val="30119307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18">
            <a:extLst>
              <a:ext uri="{FF2B5EF4-FFF2-40B4-BE49-F238E27FC236}">
                <a16:creationId xmlns:a16="http://schemas.microsoft.com/office/drawing/2014/main" id="{B4DE830A-B531-4A3B-96F6-0ECE88B085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813DF2C-461A-4A8F-9679-A172790D1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20">
              <a:extLst>
                <a:ext uri="{FF2B5EF4-FFF2-40B4-BE49-F238E27FC236}">
                  <a16:creationId xmlns:a16="http://schemas.microsoft.com/office/drawing/2014/main" id="{54CD3A85-C039-4249-86E4-1EB9318B5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>
              <a:extLst>
                <a:ext uri="{FF2B5EF4-FFF2-40B4-BE49-F238E27FC236}">
                  <a16:creationId xmlns:a16="http://schemas.microsoft.com/office/drawing/2014/main" id="{887EA6D2-2883-42C2-993D-094CA6D65D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>
              <a:extLst>
                <a:ext uri="{FF2B5EF4-FFF2-40B4-BE49-F238E27FC236}">
                  <a16:creationId xmlns:a16="http://schemas.microsoft.com/office/drawing/2014/main" id="{3B895046-636F-4D1B-ACA4-29AA0CB33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>
              <a:extLst>
                <a:ext uri="{FF2B5EF4-FFF2-40B4-BE49-F238E27FC236}">
                  <a16:creationId xmlns:a16="http://schemas.microsoft.com/office/drawing/2014/main" id="{C6B0CDE3-E054-4EDD-A43B-F96843D8B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9" name="Rectangle 27">
              <a:extLst>
                <a:ext uri="{FF2B5EF4-FFF2-40B4-BE49-F238E27FC236}">
                  <a16:creationId xmlns:a16="http://schemas.microsoft.com/office/drawing/2014/main" id="{3B66B1A2-F145-4C9B-85CC-4BF30D58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>
              <a:extLst>
                <a:ext uri="{FF2B5EF4-FFF2-40B4-BE49-F238E27FC236}">
                  <a16:creationId xmlns:a16="http://schemas.microsoft.com/office/drawing/2014/main" id="{5D4FC972-94B3-4035-8D31-E668C132B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Rectangle 29">
              <a:extLst>
                <a:ext uri="{FF2B5EF4-FFF2-40B4-BE49-F238E27FC236}">
                  <a16:creationId xmlns:a16="http://schemas.microsoft.com/office/drawing/2014/main" id="{374B9941-AFBE-4A77-A50E-B6EA04A74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>
              <a:extLst>
                <a:ext uri="{FF2B5EF4-FFF2-40B4-BE49-F238E27FC236}">
                  <a16:creationId xmlns:a16="http://schemas.microsoft.com/office/drawing/2014/main" id="{27A982C5-2C38-4CE9-BC18-94697AD65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>
              <a:extLst>
                <a:ext uri="{FF2B5EF4-FFF2-40B4-BE49-F238E27FC236}">
                  <a16:creationId xmlns:a16="http://schemas.microsoft.com/office/drawing/2014/main" id="{0060D8D1-7BB1-498F-AFBB-ADAC130A9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0F75F160-15F5-E69B-DFE4-4CB430402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5969" y="4553712"/>
            <a:ext cx="8288032" cy="10963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Obiettivi di empowerment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EA2CD5E0-E64D-B749-1BEA-FC25DA9A8D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85969" y="5650029"/>
            <a:ext cx="8288032" cy="46912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1500">
                <a:solidFill>
                  <a:schemeClr val="tx1">
                    <a:lumMod val="50000"/>
                    <a:lumOff val="50000"/>
                  </a:schemeClr>
                </a:solidFill>
              </a:rPr>
              <a:t>Dai questionari sottoposti alle Personas sono emersi questi obiettivi di empowerment.</a:t>
            </a:r>
          </a:p>
        </p:txBody>
      </p:sp>
      <p:graphicFrame>
        <p:nvGraphicFramePr>
          <p:cNvPr id="14" name="Tabella 14">
            <a:extLst>
              <a:ext uri="{FF2B5EF4-FFF2-40B4-BE49-F238E27FC236}">
                <a16:creationId xmlns:a16="http://schemas.microsoft.com/office/drawing/2014/main" id="{D86B4DD0-5D1F-7336-FC35-65FD0954832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8597040"/>
              </p:ext>
            </p:extLst>
          </p:nvPr>
        </p:nvGraphicFramePr>
        <p:xfrm>
          <a:off x="985968" y="972556"/>
          <a:ext cx="8288035" cy="322278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709557">
                  <a:extLst>
                    <a:ext uri="{9D8B030D-6E8A-4147-A177-3AD203B41FA5}">
                      <a16:colId xmlns:a16="http://schemas.microsoft.com/office/drawing/2014/main" val="2821792233"/>
                    </a:ext>
                  </a:extLst>
                </a:gridCol>
                <a:gridCol w="1479833">
                  <a:extLst>
                    <a:ext uri="{9D8B030D-6E8A-4147-A177-3AD203B41FA5}">
                      <a16:colId xmlns:a16="http://schemas.microsoft.com/office/drawing/2014/main" val="4032126819"/>
                    </a:ext>
                  </a:extLst>
                </a:gridCol>
                <a:gridCol w="1625628">
                  <a:extLst>
                    <a:ext uri="{9D8B030D-6E8A-4147-A177-3AD203B41FA5}">
                      <a16:colId xmlns:a16="http://schemas.microsoft.com/office/drawing/2014/main" val="2605940767"/>
                    </a:ext>
                  </a:extLst>
                </a:gridCol>
                <a:gridCol w="1625628">
                  <a:extLst>
                    <a:ext uri="{9D8B030D-6E8A-4147-A177-3AD203B41FA5}">
                      <a16:colId xmlns:a16="http://schemas.microsoft.com/office/drawing/2014/main" val="3101087562"/>
                    </a:ext>
                  </a:extLst>
                </a:gridCol>
                <a:gridCol w="1847389">
                  <a:extLst>
                    <a:ext uri="{9D8B030D-6E8A-4147-A177-3AD203B41FA5}">
                      <a16:colId xmlns:a16="http://schemas.microsoft.com/office/drawing/2014/main" val="720927858"/>
                    </a:ext>
                  </a:extLst>
                </a:gridCol>
              </a:tblGrid>
              <a:tr h="537131">
                <a:tc>
                  <a:txBody>
                    <a:bodyPr/>
                    <a:lstStyle/>
                    <a:p>
                      <a:r>
                        <a:rPr lang="it-IT" sz="2500"/>
                        <a:t>Task</a:t>
                      </a:r>
                    </a:p>
                  </a:txBody>
                  <a:tcPr marL="121961" marR="121961" marT="60980" marB="60980">
                    <a:solidFill>
                      <a:srgbClr val="0068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500"/>
                        <a:t>ISE</a:t>
                      </a:r>
                    </a:p>
                  </a:txBody>
                  <a:tcPr marL="121961" marR="121961" marT="60980" marB="60980">
                    <a:solidFill>
                      <a:srgbClr val="0068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500"/>
                        <a:t>IKS</a:t>
                      </a:r>
                    </a:p>
                  </a:txBody>
                  <a:tcPr marL="121961" marR="121961" marT="60980" marB="60980">
                    <a:solidFill>
                      <a:srgbClr val="0068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500"/>
                        <a:t>IPC</a:t>
                      </a:r>
                    </a:p>
                  </a:txBody>
                  <a:tcPr marL="121961" marR="121961" marT="60980" marB="60980">
                    <a:solidFill>
                      <a:srgbClr val="0068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500"/>
                        <a:t>IMOT</a:t>
                      </a:r>
                    </a:p>
                  </a:txBody>
                  <a:tcPr marL="121961" marR="121961" marT="60980" marB="60980">
                    <a:solidFill>
                      <a:srgbClr val="0068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1344535"/>
                  </a:ext>
                </a:extLst>
              </a:tr>
              <a:tr h="537131">
                <a:tc>
                  <a:txBody>
                    <a:bodyPr/>
                    <a:lstStyle/>
                    <a:p>
                      <a:r>
                        <a:rPr lang="it-IT" sz="2500"/>
                        <a:t>T1</a:t>
                      </a:r>
                    </a:p>
                  </a:txBody>
                  <a:tcPr marL="121961" marR="121961" marT="60980" marB="60980"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500">
                          <a:solidFill>
                            <a:srgbClr val="FF0000"/>
                          </a:solidFill>
                        </a:rPr>
                        <a:t>2,7</a:t>
                      </a:r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endParaRPr lang="it-IT" sz="2500"/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endParaRPr lang="it-IT" sz="2500"/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500">
                          <a:solidFill>
                            <a:srgbClr val="FF0000"/>
                          </a:solidFill>
                        </a:rPr>
                        <a:t>2,7</a:t>
                      </a:r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8152646"/>
                  </a:ext>
                </a:extLst>
              </a:tr>
              <a:tr h="537131">
                <a:tc>
                  <a:txBody>
                    <a:bodyPr/>
                    <a:lstStyle/>
                    <a:p>
                      <a:r>
                        <a:rPr lang="it-IT" sz="2500"/>
                        <a:t>T2</a:t>
                      </a:r>
                    </a:p>
                  </a:txBody>
                  <a:tcPr marL="121961" marR="121961" marT="60980" marB="60980"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endParaRPr lang="it-IT" sz="2500"/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500"/>
                        <a:t>3,00</a:t>
                      </a:r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500">
                          <a:solidFill>
                            <a:srgbClr val="FF0000"/>
                          </a:solidFill>
                        </a:rPr>
                        <a:t>2,83</a:t>
                      </a:r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500"/>
                        <a:t>3,67</a:t>
                      </a:r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5305554"/>
                  </a:ext>
                </a:extLst>
              </a:tr>
              <a:tr h="537131">
                <a:tc>
                  <a:txBody>
                    <a:bodyPr/>
                    <a:lstStyle/>
                    <a:p>
                      <a:r>
                        <a:rPr lang="it-IT" sz="2500"/>
                        <a:t>T3</a:t>
                      </a:r>
                    </a:p>
                  </a:txBody>
                  <a:tcPr marL="121961" marR="121961" marT="60980" marB="60980"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500">
                          <a:solidFill>
                            <a:srgbClr val="FF0000"/>
                          </a:solidFill>
                        </a:rPr>
                        <a:t>1,7</a:t>
                      </a:r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endParaRPr lang="it-IT" sz="2500"/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endParaRPr lang="it-IT" sz="2500"/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500">
                          <a:solidFill>
                            <a:srgbClr val="FF0000"/>
                          </a:solidFill>
                        </a:rPr>
                        <a:t>1,8</a:t>
                      </a:r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570048"/>
                  </a:ext>
                </a:extLst>
              </a:tr>
              <a:tr h="537131">
                <a:tc>
                  <a:txBody>
                    <a:bodyPr/>
                    <a:lstStyle/>
                    <a:p>
                      <a:r>
                        <a:rPr lang="it-IT" sz="2500"/>
                        <a:t>T4</a:t>
                      </a:r>
                    </a:p>
                  </a:txBody>
                  <a:tcPr marL="121961" marR="121961" marT="60980" marB="60980"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endParaRPr lang="it-IT" sz="2500"/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endParaRPr lang="it-IT" sz="2500"/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endParaRPr lang="it-IT" sz="2500"/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500"/>
                        <a:t>4,3</a:t>
                      </a:r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2583505"/>
                  </a:ext>
                </a:extLst>
              </a:tr>
              <a:tr h="537131">
                <a:tc>
                  <a:txBody>
                    <a:bodyPr/>
                    <a:lstStyle/>
                    <a:p>
                      <a:r>
                        <a:rPr lang="it-IT" sz="2500"/>
                        <a:t>T5</a:t>
                      </a:r>
                    </a:p>
                  </a:txBody>
                  <a:tcPr marL="121961" marR="121961" marT="60980" marB="60980"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500"/>
                        <a:t>3,2</a:t>
                      </a:r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endParaRPr lang="it-IT" sz="2500"/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endParaRPr lang="it-IT" sz="2500"/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500"/>
                        <a:t>4,2</a:t>
                      </a:r>
                    </a:p>
                  </a:txBody>
                  <a:tcPr marL="121961" marR="121961" marT="60980" marB="60980"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98228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723637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8BEA199-A701-147D-84A8-D0AE1F53B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86" y="583708"/>
            <a:ext cx="8596668" cy="1320800"/>
          </a:xfrm>
        </p:spPr>
        <p:txBody>
          <a:bodyPr/>
          <a:lstStyle/>
          <a:p>
            <a:r>
              <a:rPr lang="it-IT" dirty="0"/>
              <a:t>Scenari e casi d’uso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A3AA1AF1-BACB-9CB2-2611-2B56301967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9386" y="1904508"/>
            <a:ext cx="4185623" cy="576262"/>
          </a:xfrm>
        </p:spPr>
        <p:txBody>
          <a:bodyPr>
            <a:normAutofit fontScale="77500" lnSpcReduction="20000"/>
          </a:bodyPr>
          <a:lstStyle/>
          <a:p>
            <a:r>
              <a:rPr lang="it-IT" dirty="0"/>
              <a:t>Abbiamo ideato degli scenari per comprendere meglio i task.</a:t>
            </a:r>
          </a:p>
        </p:txBody>
      </p:sp>
      <p:pic>
        <p:nvPicPr>
          <p:cNvPr id="6" name="Segnaposto contenuto 5" descr="Descrizione dello scenario inerente al task 1.">
            <a:extLst>
              <a:ext uri="{FF2B5EF4-FFF2-40B4-BE49-F238E27FC236}">
                <a16:creationId xmlns:a16="http://schemas.microsoft.com/office/drawing/2014/main" id="{9AB90154-7CC3-27F5-AAED-36F40D303CC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309386" y="2746310"/>
            <a:ext cx="4184650" cy="2196317"/>
          </a:xfrm>
        </p:spPr>
      </p:pic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A72521A1-35D5-B0D8-E955-B581B0FC22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39400" y="2160983"/>
            <a:ext cx="4185618" cy="576262"/>
          </a:xfrm>
        </p:spPr>
        <p:txBody>
          <a:bodyPr>
            <a:normAutofit fontScale="77500" lnSpcReduction="20000"/>
          </a:bodyPr>
          <a:lstStyle/>
          <a:p>
            <a:r>
              <a:rPr lang="it-IT" dirty="0"/>
              <a:t>Mockup del task</a:t>
            </a:r>
          </a:p>
          <a:p>
            <a:endParaRPr lang="it-IT" dirty="0"/>
          </a:p>
        </p:txBody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672860F6-72DB-DE38-C66D-DC2D2919A0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6747" y="2737245"/>
            <a:ext cx="5039212" cy="3394742"/>
          </a:xfrm>
          <a:prstGeom prst="rect">
            <a:avLst/>
          </a:prstGeom>
        </p:spPr>
      </p:pic>
      <p:pic>
        <p:nvPicPr>
          <p:cNvPr id="14" name="Immagine 13" descr="Immagine che contiene mappa&#10;&#10;Descrizione generata automaticamente">
            <a:extLst>
              <a:ext uri="{FF2B5EF4-FFF2-40B4-BE49-F238E27FC236}">
                <a16:creationId xmlns:a16="http://schemas.microsoft.com/office/drawing/2014/main" id="{49BDFA33-013C-521E-32AD-663591B070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07720" y="2746310"/>
            <a:ext cx="5040000" cy="3392252"/>
          </a:xfrm>
          <a:prstGeom prst="rect">
            <a:avLst/>
          </a:prstGeom>
        </p:spPr>
      </p:pic>
      <p:pic>
        <p:nvPicPr>
          <p:cNvPr id="12" name="Immagine 11" descr="Immagine che contiene mappa&#10;&#10;Descrizione generata automaticamente">
            <a:extLst>
              <a:ext uri="{FF2B5EF4-FFF2-40B4-BE49-F238E27FC236}">
                <a16:creationId xmlns:a16="http://schemas.microsoft.com/office/drawing/2014/main" id="{096EECCC-2A82-DD2C-98A6-CAC68880D83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07720" y="2737245"/>
            <a:ext cx="5040000" cy="3405316"/>
          </a:xfrm>
          <a:prstGeom prst="rect">
            <a:avLst/>
          </a:prstGeom>
        </p:spPr>
      </p:pic>
      <p:pic>
        <p:nvPicPr>
          <p:cNvPr id="10" name="Segnaposto contenuto 9" descr="Immagine che contiene mappa&#10;&#10;Descrizione generata automaticamente">
            <a:extLst>
              <a:ext uri="{FF2B5EF4-FFF2-40B4-BE49-F238E27FC236}">
                <a16:creationId xmlns:a16="http://schemas.microsoft.com/office/drawing/2014/main" id="{78359394-6F84-F2AF-2B95-ED354B86D607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7"/>
          <a:stretch>
            <a:fillRect/>
          </a:stretch>
        </p:blipFill>
        <p:spPr>
          <a:xfrm>
            <a:off x="4607720" y="2746310"/>
            <a:ext cx="5040000" cy="3403077"/>
          </a:xfrm>
        </p:spPr>
      </p:pic>
    </p:spTree>
    <p:extLst>
      <p:ext uri="{BB962C8B-B14F-4D97-AF65-F5344CB8AC3E}">
        <p14:creationId xmlns:p14="http://schemas.microsoft.com/office/powerpoint/2010/main" val="555650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6DA96EA-38F3-B2AC-C47C-A5DE28AEA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8647" y="1287407"/>
            <a:ext cx="5553073" cy="762986"/>
          </a:xfrm>
        </p:spPr>
        <p:txBody>
          <a:bodyPr>
            <a:normAutofit fontScale="90000"/>
          </a:bodyPr>
          <a:lstStyle/>
          <a:p>
            <a:br>
              <a:rPr lang="it-IT" dirty="0"/>
            </a:br>
            <a:r>
              <a:rPr lang="it-IT" dirty="0"/>
              <a:t>Analisi comparativa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A46AAF1B-4283-ED17-D666-30EF7A4AB0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58647" y="1966241"/>
            <a:ext cx="3802061" cy="3784600"/>
          </a:xfrm>
        </p:spPr>
        <p:txBody>
          <a:bodyPr>
            <a:normAutofit fontScale="70000" lnSpcReduction="20000"/>
          </a:bodyPr>
          <a:lstStyle/>
          <a:p>
            <a:r>
              <a:rPr lang="it-IT" dirty="0"/>
              <a:t>Siti web che trattano lo stesso tema: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WeClean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/>
              <a:t>Punto di forza: sensibilizzazione del tema e coinvolgimento,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/>
              <a:t>Punto di debolezza: community poco inclusiva;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MareVivoOnlus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/>
              <a:t>Punto di forza: diffusione del servizio e la varietà di attività organizzate,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/>
              <a:t>Punto di debolezza: obbligatorio pagare una tassa d’iscrizione;</a:t>
            </a:r>
          </a:p>
          <a:p>
            <a:r>
              <a:rPr lang="it-IT" dirty="0"/>
              <a:t>Applicazioni inerenti l’argomento: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Clean Swell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/>
              <a:t>Punto di forza: possibilità di utilizzo individuale dell’app a prescindere dall’evento organizzato,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/>
              <a:t>Punto di debolezza: assenza di interazione tra gli utenti</a:t>
            </a:r>
          </a:p>
          <a:p>
            <a:r>
              <a:rPr lang="it-IT" dirty="0"/>
              <a:t>Articolo dal quale abbiamo preso informazioni riguardanti le giornate di raccolta rifiuti.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/>
              <a:t>Punti di forza: un aiuto per organizzare al meglio le giornate di pulizia ambientale,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/>
              <a:t>Punti di debolezza: non mette in pratica ciò di cui parla, ma serve solo per dare informazioni.</a:t>
            </a:r>
          </a:p>
        </p:txBody>
      </p:sp>
      <p:pic>
        <p:nvPicPr>
          <p:cNvPr id="50" name="Immagine 49">
            <a:extLst>
              <a:ext uri="{FF2B5EF4-FFF2-40B4-BE49-F238E27FC236}">
                <a16:creationId xmlns:a16="http://schemas.microsoft.com/office/drawing/2014/main" id="{EC2830B9-0646-150E-1CAD-275A1BA5C8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136" y="482565"/>
            <a:ext cx="4561200" cy="5987830"/>
          </a:xfrm>
          <a:prstGeom prst="rect">
            <a:avLst/>
          </a:prstGeom>
        </p:spPr>
      </p:pic>
      <p:pic>
        <p:nvPicPr>
          <p:cNvPr id="48" name="Immagine 47" descr="Immagine che contiene testo&#10;&#10;Descrizione generata automaticamente">
            <a:extLst>
              <a:ext uri="{FF2B5EF4-FFF2-40B4-BE49-F238E27FC236}">
                <a16:creationId xmlns:a16="http://schemas.microsoft.com/office/drawing/2014/main" id="{78269364-8E11-B025-5D77-5A81917E6A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136" y="487800"/>
            <a:ext cx="4561200" cy="5987832"/>
          </a:xfrm>
          <a:prstGeom prst="rect">
            <a:avLst/>
          </a:prstGeom>
        </p:spPr>
      </p:pic>
      <p:pic>
        <p:nvPicPr>
          <p:cNvPr id="46" name="Immagine 45" descr="Immagine che contiene testo, screenshot, apparecchio, elettrodomestico&#10;&#10;Descrizione generata automaticamente">
            <a:extLst>
              <a:ext uri="{FF2B5EF4-FFF2-40B4-BE49-F238E27FC236}">
                <a16:creationId xmlns:a16="http://schemas.microsoft.com/office/drawing/2014/main" id="{D2DACC7F-0442-BBD9-1063-10DB719641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2005" y="491291"/>
            <a:ext cx="4561200" cy="5987830"/>
          </a:xfrm>
          <a:prstGeom prst="rect">
            <a:avLst/>
          </a:prstGeom>
        </p:spPr>
      </p:pic>
      <p:pic>
        <p:nvPicPr>
          <p:cNvPr id="44" name="Immagine 43">
            <a:extLst>
              <a:ext uri="{FF2B5EF4-FFF2-40B4-BE49-F238E27FC236}">
                <a16:creationId xmlns:a16="http://schemas.microsoft.com/office/drawing/2014/main" id="{87689EB6-C8DF-27CA-938F-0F883422353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6136" y="491291"/>
            <a:ext cx="4561200" cy="5987830"/>
          </a:xfrm>
          <a:prstGeom prst="rect">
            <a:avLst/>
          </a:prstGeom>
        </p:spPr>
      </p:pic>
      <p:pic>
        <p:nvPicPr>
          <p:cNvPr id="42" name="Immagine 41" descr="Immagine che contiene testo, screenshot, elettronico, schermo&#10;&#10;Descrizione generata automaticamente">
            <a:extLst>
              <a:ext uri="{FF2B5EF4-FFF2-40B4-BE49-F238E27FC236}">
                <a16:creationId xmlns:a16="http://schemas.microsoft.com/office/drawing/2014/main" id="{8558BEA2-0FD2-F880-9A4C-BF76D430C39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3351" y="491291"/>
            <a:ext cx="4561200" cy="5742900"/>
          </a:xfrm>
          <a:prstGeom prst="rect">
            <a:avLst/>
          </a:prstGeom>
        </p:spPr>
      </p:pic>
      <p:pic>
        <p:nvPicPr>
          <p:cNvPr id="36" name="Immagine 35">
            <a:extLst>
              <a:ext uri="{FF2B5EF4-FFF2-40B4-BE49-F238E27FC236}">
                <a16:creationId xmlns:a16="http://schemas.microsoft.com/office/drawing/2014/main" id="{262688FD-F7B8-80BD-1B45-438ADCAC4C8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0566" y="491290"/>
            <a:ext cx="4561200" cy="5884145"/>
          </a:xfrm>
          <a:prstGeom prst="rect">
            <a:avLst/>
          </a:prstGeom>
        </p:spPr>
      </p:pic>
      <p:pic>
        <p:nvPicPr>
          <p:cNvPr id="34" name="Immagine 33">
            <a:extLst>
              <a:ext uri="{FF2B5EF4-FFF2-40B4-BE49-F238E27FC236}">
                <a16:creationId xmlns:a16="http://schemas.microsoft.com/office/drawing/2014/main" id="{DCF18C72-933A-3287-2CBD-5B98795C126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06136" y="489545"/>
            <a:ext cx="4561200" cy="5884145"/>
          </a:xfrm>
          <a:prstGeom prst="rect">
            <a:avLst/>
          </a:prstGeom>
        </p:spPr>
      </p:pic>
      <p:pic>
        <p:nvPicPr>
          <p:cNvPr id="32" name="Immagine 31">
            <a:extLst>
              <a:ext uri="{FF2B5EF4-FFF2-40B4-BE49-F238E27FC236}">
                <a16:creationId xmlns:a16="http://schemas.microsoft.com/office/drawing/2014/main" id="{EF9E8C7A-83C2-0248-3432-19DDFC7A03F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07489" y="491291"/>
            <a:ext cx="4559847" cy="5882400"/>
          </a:xfrm>
          <a:prstGeom prst="rect">
            <a:avLst/>
          </a:prstGeom>
        </p:spPr>
      </p:pic>
      <p:pic>
        <p:nvPicPr>
          <p:cNvPr id="30" name="Immagine 29" descr="Immagine che contiene testo, screenshot, elettronico, schermo&#10;&#10;Descrizione generata automaticamente">
            <a:extLst>
              <a:ext uri="{FF2B5EF4-FFF2-40B4-BE49-F238E27FC236}">
                <a16:creationId xmlns:a16="http://schemas.microsoft.com/office/drawing/2014/main" id="{528E7D47-2506-1CCE-AE67-D33CE5B0B2F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24703" y="487800"/>
            <a:ext cx="4559848" cy="5882400"/>
          </a:xfrm>
          <a:prstGeom prst="rect">
            <a:avLst/>
          </a:prstGeom>
        </p:spPr>
      </p:pic>
      <p:pic>
        <p:nvPicPr>
          <p:cNvPr id="38" name="Immagine 37">
            <a:extLst>
              <a:ext uri="{FF2B5EF4-FFF2-40B4-BE49-F238E27FC236}">
                <a16:creationId xmlns:a16="http://schemas.microsoft.com/office/drawing/2014/main" id="{D6ABF130-B2AF-A888-030B-0315C2B45FC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618747" y="2089741"/>
            <a:ext cx="1739900" cy="3784600"/>
          </a:xfrm>
          <a:prstGeom prst="rect">
            <a:avLst/>
          </a:prstGeom>
        </p:spPr>
      </p:pic>
      <p:pic>
        <p:nvPicPr>
          <p:cNvPr id="40" name="Immagine 39">
            <a:extLst>
              <a:ext uri="{FF2B5EF4-FFF2-40B4-BE49-F238E27FC236}">
                <a16:creationId xmlns:a16="http://schemas.microsoft.com/office/drawing/2014/main" id="{0DEEE492-164B-3626-C31B-0D6D11F5AE71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618747" y="2089741"/>
            <a:ext cx="1739900" cy="378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383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10">
            <a:extLst>
              <a:ext uri="{FF2B5EF4-FFF2-40B4-BE49-F238E27FC236}">
                <a16:creationId xmlns:a16="http://schemas.microsoft.com/office/drawing/2014/main" id="{0B5F7E3B-C5F1-40E0-A491-558BAFBC1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241804" y="1460500"/>
            <a:ext cx="0" cy="393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olo 4">
            <a:extLst>
              <a:ext uri="{FF2B5EF4-FFF2-40B4-BE49-F238E27FC236}">
                <a16:creationId xmlns:a16="http://schemas.microsoft.com/office/drawing/2014/main" id="{D9C7FFDC-D38D-F7C2-5988-79206B72AC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816638"/>
            <a:ext cx="3367359" cy="5224724"/>
          </a:xfrm>
        </p:spPr>
        <p:txBody>
          <a:bodyPr anchor="ctr">
            <a:normAutofit/>
          </a:bodyPr>
          <a:lstStyle/>
          <a:p>
            <a:r>
              <a:rPr lang="it-IT"/>
              <a:t>Risultati dell’analisi comparativa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E13142BA-947B-0AB7-DF43-BE803A7A39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816638"/>
            <a:ext cx="4619706" cy="5224724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it-IT"/>
              <a:t>Modifiche apportate:</a:t>
            </a:r>
          </a:p>
          <a:p>
            <a:r>
              <a:rPr lang="it-IT"/>
              <a:t>Aggiunta di due nuove figure:</a:t>
            </a:r>
          </a:p>
          <a:p>
            <a:pPr lvl="1"/>
            <a:r>
              <a:rPr lang="it-IT" i="1"/>
              <a:t>Organizzatore di eventi</a:t>
            </a:r>
            <a:r>
              <a:rPr lang="it-IT"/>
              <a:t>,</a:t>
            </a:r>
          </a:p>
          <a:p>
            <a:pPr lvl="1"/>
            <a:r>
              <a:rPr lang="it-IT" i="1"/>
              <a:t>Sponsor</a:t>
            </a:r>
            <a:r>
              <a:rPr lang="it-IT"/>
              <a:t>;</a:t>
            </a:r>
          </a:p>
          <a:p>
            <a:r>
              <a:rPr lang="it-IT"/>
              <a:t>Aggiunta di quattro nuovi task:</a:t>
            </a:r>
          </a:p>
          <a:p>
            <a:pPr lvl="1"/>
            <a:r>
              <a:rPr lang="it-IT"/>
              <a:t>T6: Proporsi come sponsor di un evento,</a:t>
            </a:r>
          </a:p>
          <a:p>
            <a:pPr lvl="1"/>
            <a:r>
              <a:rPr lang="it-IT"/>
              <a:t>T7: Inserire una testimonianza,</a:t>
            </a:r>
          </a:p>
          <a:p>
            <a:pPr lvl="1"/>
            <a:r>
              <a:rPr lang="it-IT"/>
              <a:t>T8: Riscuotere un regalo,</a:t>
            </a:r>
          </a:p>
          <a:p>
            <a:pPr lvl="1"/>
            <a:r>
              <a:rPr lang="it-IT"/>
              <a:t>T9: Proporsi come organizzatore.</a:t>
            </a:r>
          </a:p>
        </p:txBody>
      </p:sp>
    </p:spTree>
    <p:extLst>
      <p:ext uri="{BB962C8B-B14F-4D97-AF65-F5344CB8AC3E}">
        <p14:creationId xmlns:p14="http://schemas.microsoft.com/office/powerpoint/2010/main" val="1593935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1D9D4B51-6C70-999D-47F2-71B1499FCE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3273" y="429336"/>
            <a:ext cx="3854528" cy="1278466"/>
          </a:xfrm>
        </p:spPr>
        <p:txBody>
          <a:bodyPr/>
          <a:lstStyle/>
          <a:p>
            <a:r>
              <a:rPr lang="it-IT" dirty="0"/>
              <a:t>Task</a:t>
            </a:r>
          </a:p>
        </p:txBody>
      </p:sp>
      <p:graphicFrame>
        <p:nvGraphicFramePr>
          <p:cNvPr id="15" name="Tabella 15">
            <a:extLst>
              <a:ext uri="{FF2B5EF4-FFF2-40B4-BE49-F238E27FC236}">
                <a16:creationId xmlns:a16="http://schemas.microsoft.com/office/drawing/2014/main" id="{51FAA119-8A1A-3906-D7C5-5404AE5102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14353831"/>
              </p:ext>
            </p:extLst>
          </p:nvPr>
        </p:nvGraphicFramePr>
        <p:xfrm>
          <a:off x="452173" y="1206681"/>
          <a:ext cx="6172200" cy="3972560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1543050">
                  <a:extLst>
                    <a:ext uri="{9D8B030D-6E8A-4147-A177-3AD203B41FA5}">
                      <a16:colId xmlns:a16="http://schemas.microsoft.com/office/drawing/2014/main" val="3494580919"/>
                    </a:ext>
                  </a:extLst>
                </a:gridCol>
                <a:gridCol w="1477963">
                  <a:extLst>
                    <a:ext uri="{9D8B030D-6E8A-4147-A177-3AD203B41FA5}">
                      <a16:colId xmlns:a16="http://schemas.microsoft.com/office/drawing/2014/main" val="603990723"/>
                    </a:ext>
                  </a:extLst>
                </a:gridCol>
                <a:gridCol w="1608137">
                  <a:extLst>
                    <a:ext uri="{9D8B030D-6E8A-4147-A177-3AD203B41FA5}">
                      <a16:colId xmlns:a16="http://schemas.microsoft.com/office/drawing/2014/main" val="114866818"/>
                    </a:ext>
                  </a:extLst>
                </a:gridCol>
                <a:gridCol w="1543050">
                  <a:extLst>
                    <a:ext uri="{9D8B030D-6E8A-4147-A177-3AD203B41FA5}">
                      <a16:colId xmlns:a16="http://schemas.microsoft.com/office/drawing/2014/main" val="35094918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it-IT"/>
                        <a:t>Task</a:t>
                      </a:r>
                      <a:endParaRPr lang="it-IT" dirty="0"/>
                    </a:p>
                  </a:txBody>
                  <a:tcPr>
                    <a:solidFill>
                      <a:srgbClr val="0068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Importanza</a:t>
                      </a:r>
                      <a:endParaRPr lang="it-IT" dirty="0"/>
                    </a:p>
                  </a:txBody>
                  <a:tcPr>
                    <a:solidFill>
                      <a:srgbClr val="0068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Frequenza</a:t>
                      </a:r>
                    </a:p>
                  </a:txBody>
                  <a:tcPr>
                    <a:solidFill>
                      <a:srgbClr val="0068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Necessario/</a:t>
                      </a:r>
                    </a:p>
                    <a:p>
                      <a:r>
                        <a:rPr lang="it-IT"/>
                        <a:t>Facoltativo</a:t>
                      </a:r>
                      <a:endParaRPr lang="it-IT" dirty="0"/>
                    </a:p>
                  </a:txBody>
                  <a:tcPr>
                    <a:solidFill>
                      <a:srgbClr val="0068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47092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/>
                        <a:t>T1</a:t>
                      </a:r>
                      <a:endParaRPr lang="it-IT" dirty="0"/>
                    </a:p>
                  </a:txBody>
                  <a:tcPr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I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A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N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6751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/>
                        <a:t>T2</a:t>
                      </a:r>
                      <a:endParaRPr lang="it-IT" dirty="0"/>
                    </a:p>
                  </a:txBody>
                  <a:tcPr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I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A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F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857184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it-IT"/>
                        <a:t>T3</a:t>
                      </a:r>
                      <a:endParaRPr lang="it-IT" dirty="0"/>
                    </a:p>
                  </a:txBody>
                  <a:tcPr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I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A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N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37580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/>
                        <a:t>T4</a:t>
                      </a:r>
                      <a:endParaRPr lang="it-IT" dirty="0"/>
                    </a:p>
                  </a:txBody>
                  <a:tcPr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I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A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N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29799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/>
                        <a:t>T5</a:t>
                      </a:r>
                      <a:endParaRPr lang="it-IT" dirty="0"/>
                    </a:p>
                  </a:txBody>
                  <a:tcPr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I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A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 err="1"/>
                        <a:t>N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65695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dirty="0"/>
                        <a:t>T6</a:t>
                      </a:r>
                    </a:p>
                  </a:txBody>
                  <a:tcPr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 err="1"/>
                        <a:t>N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B</a:t>
                      </a:r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 err="1"/>
                        <a:t>F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90320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/>
                        <a:t>T7</a:t>
                      </a:r>
                      <a:endParaRPr lang="it-IT" dirty="0"/>
                    </a:p>
                  </a:txBody>
                  <a:tcPr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I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M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 err="1"/>
                        <a:t>F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29827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/>
                        <a:t>T8</a:t>
                      </a:r>
                      <a:endParaRPr lang="it-IT" dirty="0"/>
                    </a:p>
                  </a:txBody>
                  <a:tcPr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N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B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 err="1"/>
                        <a:t>F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42601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/>
                        <a:t>T9</a:t>
                      </a:r>
                      <a:endParaRPr lang="it-IT" dirty="0"/>
                    </a:p>
                  </a:txBody>
                  <a:tcPr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I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M</a:t>
                      </a:r>
                      <a:endParaRPr lang="it-IT" dirty="0"/>
                    </a:p>
                  </a:txBody>
                  <a:tcPr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F</a:t>
                      </a:r>
                    </a:p>
                  </a:txBody>
                  <a:tcPr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9300862"/>
                  </a:ext>
                </a:extLst>
              </a:tr>
            </a:tbl>
          </a:graphicData>
        </a:graphic>
      </p:graphicFrame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569E6FE8-95C0-2543-7605-FDE25192F5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13273" y="1707802"/>
            <a:ext cx="3854528" cy="2584449"/>
          </a:xfrm>
        </p:spPr>
        <p:txBody>
          <a:bodyPr>
            <a:normAutofit fontScale="92500" lnSpcReduction="2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T1: Trovare un evento nella zona;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T2: Segnalare un luogo da ripulire;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T3: Organizzare un evento;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T4: Promuovere un evento;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T5: Aderire ad un evento;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T6: Proporsi come sponsor di un evento;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T7: Inserire una testimonianza;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T8: Riscuotere un regalo;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T9: Proporsi come organizzatore.</a:t>
            </a:r>
          </a:p>
        </p:txBody>
      </p:sp>
      <p:pic>
        <p:nvPicPr>
          <p:cNvPr id="11" name="Immagine 10" descr="Legenda della tabella.">
            <a:extLst>
              <a:ext uri="{FF2B5EF4-FFF2-40B4-BE49-F238E27FC236}">
                <a16:creationId xmlns:a16="http://schemas.microsoft.com/office/drawing/2014/main" id="{C7631F9A-C4FB-478E-8E2A-C39FF7198A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173" y="5317353"/>
            <a:ext cx="6261100" cy="990600"/>
          </a:xfrm>
          <a:prstGeom prst="rect">
            <a:avLst/>
          </a:prstGeom>
        </p:spPr>
      </p:pic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59E00291-C72A-8555-C577-5F145E9CA86B}"/>
              </a:ext>
            </a:extLst>
          </p:cNvPr>
          <p:cNvSpPr txBox="1"/>
          <p:nvPr/>
        </p:nvSpPr>
        <p:spPr>
          <a:xfrm>
            <a:off x="452173" y="768487"/>
            <a:ext cx="617219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Tabella dei task relativi al profilo utente di Marco: </a:t>
            </a:r>
          </a:p>
        </p:txBody>
      </p:sp>
    </p:spTree>
    <p:extLst>
      <p:ext uri="{BB962C8B-B14F-4D97-AF65-F5344CB8AC3E}">
        <p14:creationId xmlns:p14="http://schemas.microsoft.com/office/powerpoint/2010/main" val="7861377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7D424BD-20EC-D7A7-0E65-D8C7D24F0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823913"/>
          </a:xfrm>
        </p:spPr>
        <p:txBody>
          <a:bodyPr/>
          <a:lstStyle/>
          <a:p>
            <a:r>
              <a:rPr lang="it-IT" dirty="0"/>
              <a:t>Esempi di design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5EE1039-172E-84BD-7DE1-5E54B3C6B5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6275" y="1334189"/>
            <a:ext cx="4185623" cy="576262"/>
          </a:xfrm>
        </p:spPr>
        <p:txBody>
          <a:bodyPr/>
          <a:lstStyle/>
          <a:p>
            <a:r>
              <a:rPr lang="it-IT" dirty="0"/>
              <a:t>Prototipo 1</a:t>
            </a:r>
          </a:p>
        </p:txBody>
      </p:sp>
      <p:pic>
        <p:nvPicPr>
          <p:cNvPr id="9" name="Segnaposto contenuto 8">
            <a:extLst>
              <a:ext uri="{FF2B5EF4-FFF2-40B4-BE49-F238E27FC236}">
                <a16:creationId xmlns:a16="http://schemas.microsoft.com/office/drawing/2014/main" id="{4158C800-D047-493B-5056-C5941762E53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48269" y="1929253"/>
            <a:ext cx="4840288" cy="3424352"/>
          </a:xfrm>
        </p:spPr>
      </p:pic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262393FA-08FB-0F31-8183-42BFC6DFC9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088557" y="1334189"/>
            <a:ext cx="4185618" cy="576262"/>
          </a:xfrm>
        </p:spPr>
        <p:txBody>
          <a:bodyPr/>
          <a:lstStyle/>
          <a:p>
            <a:r>
              <a:rPr lang="it-IT" dirty="0"/>
              <a:t>Prototipo 2</a:t>
            </a:r>
          </a:p>
        </p:txBody>
      </p:sp>
      <p:pic>
        <p:nvPicPr>
          <p:cNvPr id="11" name="Segnaposto contenuto 10">
            <a:extLst>
              <a:ext uri="{FF2B5EF4-FFF2-40B4-BE49-F238E27FC236}">
                <a16:creationId xmlns:a16="http://schemas.microsoft.com/office/drawing/2014/main" id="{83083A2F-7C4F-A1A4-66F4-EB8C65A98899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4861898" y="1910451"/>
            <a:ext cx="4840288" cy="3424353"/>
          </a:xfr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7EEC8F22-8D63-27DA-3723-36472060A78D}"/>
              </a:ext>
            </a:extLst>
          </p:cNvPr>
          <p:cNvSpPr txBox="1"/>
          <p:nvPr/>
        </p:nvSpPr>
        <p:spPr>
          <a:xfrm>
            <a:off x="838200" y="987747"/>
            <a:ext cx="1051559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Abbiamo creato delle idee iniziali di design.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697E84A4-B571-5E9F-E19A-C1051F600689}"/>
              </a:ext>
            </a:extLst>
          </p:cNvPr>
          <p:cNvSpPr txBox="1"/>
          <p:nvPr/>
        </p:nvSpPr>
        <p:spPr>
          <a:xfrm>
            <a:off x="676275" y="5685587"/>
            <a:ext cx="8247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In base alle decisioni prese abbiamo optato per l’utilizzo del primo prototipo.</a:t>
            </a:r>
          </a:p>
        </p:txBody>
      </p:sp>
    </p:spTree>
    <p:extLst>
      <p:ext uri="{BB962C8B-B14F-4D97-AF65-F5344CB8AC3E}">
        <p14:creationId xmlns:p14="http://schemas.microsoft.com/office/powerpoint/2010/main" val="18967522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97B7030-CEB0-1B83-51C6-08C61DFDE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it-IT"/>
              <a:t>Struttura di gestione del gruppo del progetto</a:t>
            </a:r>
          </a:p>
        </p:txBody>
      </p:sp>
      <p:graphicFrame>
        <p:nvGraphicFramePr>
          <p:cNvPr id="8" name="Tabella 8">
            <a:extLst>
              <a:ext uri="{FF2B5EF4-FFF2-40B4-BE49-F238E27FC236}">
                <a16:creationId xmlns:a16="http://schemas.microsoft.com/office/drawing/2014/main" id="{7A0E633B-18BB-B616-817E-777501AE775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60665778"/>
              </p:ext>
            </p:extLst>
          </p:nvPr>
        </p:nvGraphicFramePr>
        <p:xfrm>
          <a:off x="952626" y="2160588"/>
          <a:ext cx="8046788" cy="3881440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2620184">
                  <a:extLst>
                    <a:ext uri="{9D8B030D-6E8A-4147-A177-3AD203B41FA5}">
                      <a16:colId xmlns:a16="http://schemas.microsoft.com/office/drawing/2014/main" val="1855667072"/>
                    </a:ext>
                  </a:extLst>
                </a:gridCol>
                <a:gridCol w="1878212">
                  <a:extLst>
                    <a:ext uri="{9D8B030D-6E8A-4147-A177-3AD203B41FA5}">
                      <a16:colId xmlns:a16="http://schemas.microsoft.com/office/drawing/2014/main" val="1963613374"/>
                    </a:ext>
                  </a:extLst>
                </a:gridCol>
                <a:gridCol w="1551594">
                  <a:extLst>
                    <a:ext uri="{9D8B030D-6E8A-4147-A177-3AD203B41FA5}">
                      <a16:colId xmlns:a16="http://schemas.microsoft.com/office/drawing/2014/main" val="2678750716"/>
                    </a:ext>
                  </a:extLst>
                </a:gridCol>
                <a:gridCol w="1996798">
                  <a:extLst>
                    <a:ext uri="{9D8B030D-6E8A-4147-A177-3AD203B41FA5}">
                      <a16:colId xmlns:a16="http://schemas.microsoft.com/office/drawing/2014/main" val="983252792"/>
                    </a:ext>
                  </a:extLst>
                </a:gridCol>
              </a:tblGrid>
              <a:tr h="500796">
                <a:tc>
                  <a:txBody>
                    <a:bodyPr/>
                    <a:lstStyle/>
                    <a:p>
                      <a:r>
                        <a:rPr lang="it-IT" sz="2300"/>
                        <a:t>RUOLI</a:t>
                      </a:r>
                    </a:p>
                  </a:txBody>
                  <a:tcPr marL="112931" marR="112931" marT="56465" marB="56465">
                    <a:solidFill>
                      <a:srgbClr val="0068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300"/>
                        <a:t>COGNOME</a:t>
                      </a:r>
                    </a:p>
                  </a:txBody>
                  <a:tcPr marL="112931" marR="112931" marT="56465" marB="56465">
                    <a:solidFill>
                      <a:srgbClr val="0068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300"/>
                        <a:t>NOME</a:t>
                      </a:r>
                    </a:p>
                  </a:txBody>
                  <a:tcPr marL="112931" marR="112931" marT="56465" marB="56465">
                    <a:solidFill>
                      <a:srgbClr val="0068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300"/>
                        <a:t>MATRICOLA</a:t>
                      </a:r>
                    </a:p>
                  </a:txBody>
                  <a:tcPr marL="112931" marR="112931" marT="56465" marB="56465">
                    <a:solidFill>
                      <a:srgbClr val="0068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4004026"/>
                  </a:ext>
                </a:extLst>
              </a:tr>
              <a:tr h="845161">
                <a:tc>
                  <a:txBody>
                    <a:bodyPr/>
                    <a:lstStyle/>
                    <a:p>
                      <a:r>
                        <a:rPr lang="it-IT" sz="2300"/>
                        <a:t>Manager del gruppo</a:t>
                      </a:r>
                    </a:p>
                  </a:txBody>
                  <a:tcPr marL="112931" marR="112931" marT="56465" marB="56465"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300"/>
                        <a:t>Adinolfi </a:t>
                      </a:r>
                    </a:p>
                  </a:txBody>
                  <a:tcPr marL="112931" marR="112931" marT="56465" marB="56465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300"/>
                        <a:t>Giacinto</a:t>
                      </a:r>
                    </a:p>
                  </a:txBody>
                  <a:tcPr marL="112931" marR="112931" marT="56465" marB="56465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300" dirty="0"/>
                        <a:t>0512107764</a:t>
                      </a:r>
                    </a:p>
                  </a:txBody>
                  <a:tcPr marL="112931" marR="112931" marT="56465" marB="56465"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8263287"/>
                  </a:ext>
                </a:extLst>
              </a:tr>
              <a:tr h="845161">
                <a:tc>
                  <a:txBody>
                    <a:bodyPr/>
                    <a:lstStyle/>
                    <a:p>
                      <a:r>
                        <a:rPr lang="it-IT" sz="2300"/>
                        <a:t>Manager della valutazione</a:t>
                      </a:r>
                    </a:p>
                  </a:txBody>
                  <a:tcPr marL="112931" marR="112931" marT="56465" marB="56465"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300"/>
                        <a:t>Ture</a:t>
                      </a:r>
                    </a:p>
                  </a:txBody>
                  <a:tcPr marL="112931" marR="112931" marT="56465" marB="56465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300"/>
                        <a:t>Alessia</a:t>
                      </a:r>
                    </a:p>
                  </a:txBody>
                  <a:tcPr marL="112931" marR="112931" marT="56465" marB="56465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300"/>
                        <a:t>0512107758</a:t>
                      </a:r>
                    </a:p>
                  </a:txBody>
                  <a:tcPr marL="112931" marR="112931" marT="56465" marB="56465"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0086097"/>
                  </a:ext>
                </a:extLst>
              </a:tr>
              <a:tr h="845161">
                <a:tc>
                  <a:txBody>
                    <a:bodyPr/>
                    <a:lstStyle/>
                    <a:p>
                      <a:r>
                        <a:rPr lang="it-IT" sz="2300"/>
                        <a:t>Manager della documentazione</a:t>
                      </a:r>
                    </a:p>
                  </a:txBody>
                  <a:tcPr marL="112931" marR="112931" marT="56465" marB="56465"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300"/>
                        <a:t>Spagnuolo</a:t>
                      </a:r>
                    </a:p>
                  </a:txBody>
                  <a:tcPr marL="112931" marR="112931" marT="56465" marB="56465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300"/>
                        <a:t>Raffaella</a:t>
                      </a:r>
                    </a:p>
                  </a:txBody>
                  <a:tcPr marL="112931" marR="112931" marT="56465" marB="56465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300"/>
                        <a:t>0512107794</a:t>
                      </a:r>
                    </a:p>
                  </a:txBody>
                  <a:tcPr marL="112931" marR="112931" marT="56465" marB="56465"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1230708"/>
                  </a:ext>
                </a:extLst>
              </a:tr>
              <a:tr h="845161">
                <a:tc>
                  <a:txBody>
                    <a:bodyPr/>
                    <a:lstStyle/>
                    <a:p>
                      <a:r>
                        <a:rPr lang="it-IT" sz="2300"/>
                        <a:t>Manager di progetto</a:t>
                      </a:r>
                    </a:p>
                  </a:txBody>
                  <a:tcPr marL="112931" marR="112931" marT="56465" marB="56465">
                    <a:solidFill>
                      <a:srgbClr val="9C00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300"/>
                        <a:t>Capobianco</a:t>
                      </a:r>
                    </a:p>
                  </a:txBody>
                  <a:tcPr marL="112931" marR="112931" marT="56465" marB="56465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300"/>
                        <a:t>Ivan</a:t>
                      </a:r>
                    </a:p>
                  </a:txBody>
                  <a:tcPr marL="112931" marR="112931" marT="56465" marB="56465">
                    <a:solidFill>
                      <a:srgbClr val="C7DD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2300" dirty="0"/>
                        <a:t>0512104754</a:t>
                      </a:r>
                    </a:p>
                  </a:txBody>
                  <a:tcPr marL="112931" marR="112931" marT="56465" marB="56465">
                    <a:solidFill>
                      <a:srgbClr val="C7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93725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65945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magine 13" descr="Immagine che contiene testo&#10;&#10;Descrizione generata automaticamente">
            <a:extLst>
              <a:ext uri="{FF2B5EF4-FFF2-40B4-BE49-F238E27FC236}">
                <a16:creationId xmlns:a16="http://schemas.microsoft.com/office/drawing/2014/main" id="{7BB9BD9E-1EB5-E1A3-041F-F3F393FB3D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7125" y="555625"/>
            <a:ext cx="2155825" cy="1498600"/>
          </a:xfrm>
          <a:prstGeom prst="rect">
            <a:avLst/>
          </a:prstGeom>
        </p:spPr>
      </p:pic>
      <p:pic>
        <p:nvPicPr>
          <p:cNvPr id="24" name="Immagine 23" descr="Immagine che contiene testo&#10;&#10;Descrizione generata automaticamente">
            <a:extLst>
              <a:ext uri="{FF2B5EF4-FFF2-40B4-BE49-F238E27FC236}">
                <a16:creationId xmlns:a16="http://schemas.microsoft.com/office/drawing/2014/main" id="{D00F07A1-445D-E0B5-9F5B-779DFC015B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7125" y="2120900"/>
            <a:ext cx="2155825" cy="1498600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2D9F481B-9B9A-4B96-31DF-C379DC221D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5200" y="3682505"/>
            <a:ext cx="2155825" cy="1498600"/>
          </a:xfrm>
          <a:prstGeom prst="rect">
            <a:avLst/>
          </a:prstGeom>
        </p:spPr>
      </p:pic>
      <p:pic>
        <p:nvPicPr>
          <p:cNvPr id="26" name="Immagine 25">
            <a:extLst>
              <a:ext uri="{FF2B5EF4-FFF2-40B4-BE49-F238E27FC236}">
                <a16:creationId xmlns:a16="http://schemas.microsoft.com/office/drawing/2014/main" id="{15D3759A-AAC4-2117-A643-17DBB99C97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06400" y="3686400"/>
            <a:ext cx="2156400" cy="1505708"/>
          </a:xfrm>
          <a:prstGeom prst="rect">
            <a:avLst/>
          </a:prstGeom>
        </p:spPr>
      </p:pic>
      <p:pic>
        <p:nvPicPr>
          <p:cNvPr id="18" name="Immagine 17">
            <a:extLst>
              <a:ext uri="{FF2B5EF4-FFF2-40B4-BE49-F238E27FC236}">
                <a16:creationId xmlns:a16="http://schemas.microsoft.com/office/drawing/2014/main" id="{CF847404-D77A-A02B-610C-2AD81B09764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51213" y="2905125"/>
            <a:ext cx="3267075" cy="2281238"/>
          </a:xfrm>
          <a:prstGeom prst="rect">
            <a:avLst/>
          </a:prstGeom>
        </p:spPr>
      </p:pic>
      <p:pic>
        <p:nvPicPr>
          <p:cNvPr id="20" name="Immagine 19">
            <a:extLst>
              <a:ext uri="{FF2B5EF4-FFF2-40B4-BE49-F238E27FC236}">
                <a16:creationId xmlns:a16="http://schemas.microsoft.com/office/drawing/2014/main" id="{6FBCD9F3-9CE0-F5AE-1B10-217094D4488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51600" y="554400"/>
            <a:ext cx="3268800" cy="2286264"/>
          </a:xfrm>
          <a:prstGeom prst="rect">
            <a:avLst/>
          </a:prstGeom>
        </p:spPr>
      </p:pic>
      <p:sp>
        <p:nvSpPr>
          <p:cNvPr id="7" name="Titolo 6">
            <a:extLst>
              <a:ext uri="{FF2B5EF4-FFF2-40B4-BE49-F238E27FC236}">
                <a16:creationId xmlns:a16="http://schemas.microsoft.com/office/drawing/2014/main" id="{37368F4C-9C0B-860C-015A-3BBB6B2064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358141"/>
            <a:ext cx="10515600" cy="9426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200" dirty="0">
                <a:solidFill>
                  <a:schemeClr val="tx1"/>
                </a:solidFill>
              </a:rPr>
              <a:t>Low-Fi</a:t>
            </a:r>
          </a:p>
        </p:txBody>
      </p:sp>
      <p:pic>
        <p:nvPicPr>
          <p:cNvPr id="12" name="Segnaposto contenuto 11">
            <a:extLst>
              <a:ext uri="{FF2B5EF4-FFF2-40B4-BE49-F238E27FC236}">
                <a16:creationId xmlns:a16="http://schemas.microsoft.com/office/drawing/2014/main" id="{B4EC69ED-E6BE-071C-7C80-3049876856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8"/>
          <a:stretch>
            <a:fillRect/>
          </a:stretch>
        </p:blipFill>
        <p:spPr>
          <a:xfrm>
            <a:off x="6685200" y="558000"/>
            <a:ext cx="4378088" cy="3043384"/>
          </a:xfrm>
        </p:spPr>
      </p:pic>
      <p:pic>
        <p:nvPicPr>
          <p:cNvPr id="22" name="Immagine 21">
            <a:extLst>
              <a:ext uri="{FF2B5EF4-FFF2-40B4-BE49-F238E27FC236}">
                <a16:creationId xmlns:a16="http://schemas.microsoft.com/office/drawing/2014/main" id="{A2FDAC73-0EE5-79E4-20AE-1FF4DABA927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27125" y="3686400"/>
            <a:ext cx="2155825" cy="149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426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repeatCount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603AE127-802C-459A-A612-DB85B67F0D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B182ADBA-6E50-221F-EFA2-B6FC41651C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950" y="1179151"/>
            <a:ext cx="3300646" cy="4463889"/>
          </a:xfrm>
        </p:spPr>
        <p:txBody>
          <a:bodyPr anchor="ctr">
            <a:normAutofit/>
          </a:bodyPr>
          <a:lstStyle/>
          <a:p>
            <a:r>
              <a:rPr lang="it-IT"/>
              <a:t>Tecnica del Mago di Oz</a:t>
            </a:r>
          </a:p>
        </p:txBody>
      </p:sp>
      <p:sp>
        <p:nvSpPr>
          <p:cNvPr id="6" name="Isosceles Triangle 9">
            <a:extLst>
              <a:ext uri="{FF2B5EF4-FFF2-40B4-BE49-F238E27FC236}">
                <a16:creationId xmlns:a16="http://schemas.microsoft.com/office/drawing/2014/main" id="{9323D83D-50D6-4040-A58B-FCEA340F88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A1FE6BB-DFB2-4080-9B5E-076EF5DDE6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6670" y="1442595"/>
            <a:ext cx="0" cy="393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6E6F5EF-BD90-18C6-5DB0-3CF765384E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3827" y="1711250"/>
            <a:ext cx="6341016" cy="4603900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it-IT"/>
              <a:t>L’analisi è stata effettuata sui task:</a:t>
            </a:r>
          </a:p>
          <a:p>
            <a:pPr lvl="1">
              <a:lnSpc>
                <a:spcPct val="90000"/>
              </a:lnSpc>
            </a:pPr>
            <a:r>
              <a:rPr lang="it-IT"/>
              <a:t>T1: Trovare un evento nella zona;</a:t>
            </a:r>
          </a:p>
          <a:p>
            <a:pPr lvl="1">
              <a:lnSpc>
                <a:spcPct val="90000"/>
              </a:lnSpc>
            </a:pPr>
            <a:r>
              <a:rPr lang="it-IT"/>
              <a:t>T2: Segnalare un luogo da ripulire;</a:t>
            </a:r>
          </a:p>
          <a:p>
            <a:pPr lvl="1">
              <a:lnSpc>
                <a:spcPct val="90000"/>
              </a:lnSpc>
            </a:pPr>
            <a:r>
              <a:rPr lang="it-IT"/>
              <a:t>T5: Aderire ad un evento;</a:t>
            </a:r>
          </a:p>
          <a:p>
            <a:pPr lvl="1">
              <a:lnSpc>
                <a:spcPct val="90000"/>
              </a:lnSpc>
            </a:pPr>
            <a:r>
              <a:rPr lang="it-IT"/>
              <a:t>T9: Proporsi come organizzatore.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it-IT"/>
              <a:t>Le modifiche apportate al prototipo sono:</a:t>
            </a:r>
          </a:p>
          <a:p>
            <a:pPr lvl="1">
              <a:lnSpc>
                <a:spcPct val="90000"/>
              </a:lnSpc>
            </a:pPr>
            <a:r>
              <a:rPr lang="it-IT"/>
              <a:t>Modifica dei campi obbligatori dei form;</a:t>
            </a:r>
          </a:p>
          <a:p>
            <a:pPr lvl="1">
              <a:lnSpc>
                <a:spcPct val="90000"/>
              </a:lnSpc>
            </a:pPr>
            <a:r>
              <a:rPr lang="it-IT"/>
              <a:t>Aggiunta delle pagine:</a:t>
            </a:r>
          </a:p>
          <a:p>
            <a:pPr lvl="2">
              <a:lnSpc>
                <a:spcPct val="90000"/>
              </a:lnSpc>
            </a:pPr>
            <a:r>
              <a:rPr lang="it-IT" i="1"/>
              <a:t>Diventa organizzatore</a:t>
            </a:r>
            <a:r>
              <a:rPr lang="it-IT"/>
              <a:t>,</a:t>
            </a:r>
          </a:p>
          <a:p>
            <a:pPr lvl="2">
              <a:lnSpc>
                <a:spcPct val="90000"/>
              </a:lnSpc>
            </a:pPr>
            <a:r>
              <a:rPr lang="it-IT" i="1"/>
              <a:t>Singola testimonianza</a:t>
            </a:r>
            <a:r>
              <a:rPr lang="it-IT"/>
              <a:t>;</a:t>
            </a:r>
          </a:p>
          <a:p>
            <a:pPr lvl="1">
              <a:lnSpc>
                <a:spcPct val="90000"/>
              </a:lnSpc>
            </a:pPr>
            <a:r>
              <a:rPr lang="it-IT"/>
              <a:t>Modifica delle pagine:</a:t>
            </a:r>
          </a:p>
          <a:p>
            <a:pPr lvl="2">
              <a:lnSpc>
                <a:spcPct val="90000"/>
              </a:lnSpc>
            </a:pPr>
            <a:r>
              <a:rPr lang="it-IT" i="1"/>
              <a:t>Evento</a:t>
            </a:r>
            <a:r>
              <a:rPr lang="it-IT"/>
              <a:t>,</a:t>
            </a:r>
          </a:p>
          <a:p>
            <a:pPr lvl="2">
              <a:lnSpc>
                <a:spcPct val="90000"/>
              </a:lnSpc>
            </a:pPr>
            <a:r>
              <a:rPr lang="it-IT" i="1"/>
              <a:t>Home</a:t>
            </a:r>
            <a:r>
              <a:rPr lang="it-IT"/>
              <a:t>.</a:t>
            </a:r>
          </a:p>
          <a:p>
            <a:pPr>
              <a:lnSpc>
                <a:spcPct val="90000"/>
              </a:lnSpc>
            </a:pPr>
            <a:endParaRPr lang="it-IT"/>
          </a:p>
          <a:p>
            <a:pPr>
              <a:lnSpc>
                <a:spcPct val="90000"/>
              </a:lnSpc>
            </a:pPr>
            <a:endParaRPr lang="it-IT"/>
          </a:p>
          <a:p>
            <a:pPr marL="0" indent="0">
              <a:lnSpc>
                <a:spcPct val="90000"/>
              </a:lnSpc>
              <a:buNone/>
            </a:pPr>
            <a:endParaRPr lang="it-IT"/>
          </a:p>
        </p:txBody>
      </p:sp>
      <p:sp>
        <p:nvSpPr>
          <p:cNvPr id="7" name="Isosceles Triangle 13">
            <a:extLst>
              <a:ext uri="{FF2B5EF4-FFF2-40B4-BE49-F238E27FC236}">
                <a16:creationId xmlns:a16="http://schemas.microsoft.com/office/drawing/2014/main" id="{F10FD715-4DCE-4779-B634-EC78315EA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1364139" y="0"/>
            <a:ext cx="842596" cy="4616289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147269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roup 9">
            <a:extLst>
              <a:ext uri="{FF2B5EF4-FFF2-40B4-BE49-F238E27FC236}">
                <a16:creationId xmlns:a16="http://schemas.microsoft.com/office/drawing/2014/main" id="{B4DE830A-B531-4A3B-96F6-0ECE88B085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813DF2C-461A-4A8F-9679-A172790D1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4CD3A85-C039-4249-86E4-1EB9318B5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887EA6D2-2883-42C2-993D-094CA6D65D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5" name="Rectangle 25">
              <a:extLst>
                <a:ext uri="{FF2B5EF4-FFF2-40B4-BE49-F238E27FC236}">
                  <a16:creationId xmlns:a16="http://schemas.microsoft.com/office/drawing/2014/main" id="{3B895046-636F-4D1B-ACA4-29AA0CB33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6" name="Isosceles Triangle 14">
              <a:extLst>
                <a:ext uri="{FF2B5EF4-FFF2-40B4-BE49-F238E27FC236}">
                  <a16:creationId xmlns:a16="http://schemas.microsoft.com/office/drawing/2014/main" id="{C6B0CDE3-E054-4EDD-A43B-F96843D8B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7" name="Rectangle 27">
              <a:extLst>
                <a:ext uri="{FF2B5EF4-FFF2-40B4-BE49-F238E27FC236}">
                  <a16:creationId xmlns:a16="http://schemas.microsoft.com/office/drawing/2014/main" id="{3B66B1A2-F145-4C9B-85CC-4BF30D58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5D4FC972-94B3-4035-8D31-E668C132B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8" name="Rectangle 29">
              <a:extLst>
                <a:ext uri="{FF2B5EF4-FFF2-40B4-BE49-F238E27FC236}">
                  <a16:creationId xmlns:a16="http://schemas.microsoft.com/office/drawing/2014/main" id="{374B9941-AFBE-4A77-A50E-B6EA04A74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27A982C5-2C38-4CE9-BC18-94697AD65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9" name="Isosceles Triangle 19">
              <a:extLst>
                <a:ext uri="{FF2B5EF4-FFF2-40B4-BE49-F238E27FC236}">
                  <a16:creationId xmlns:a16="http://schemas.microsoft.com/office/drawing/2014/main" id="{0060D8D1-7BB1-498F-AFBB-ADAC130A9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957A2BCE-C8DE-B913-FC3F-DFB693B48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1539" y="4404842"/>
            <a:ext cx="8288032" cy="10963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Hi-Fi</a:t>
            </a:r>
          </a:p>
        </p:txBody>
      </p:sp>
      <p:pic>
        <p:nvPicPr>
          <p:cNvPr id="5" name="Segnaposto contenuto 4" descr="Immagine che contiene testo, screenshot, monitor, schermo&#10;&#10;Descrizione generata automaticamente">
            <a:hlinkClick r:id="rId2"/>
            <a:extLst>
              <a:ext uri="{FF2B5EF4-FFF2-40B4-BE49-F238E27FC236}">
                <a16:creationId xmlns:a16="http://schemas.microsoft.com/office/drawing/2014/main" id="{C66F31AA-8C75-2C32-0FBA-1BB1374F80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7673" y="312090"/>
            <a:ext cx="6576159" cy="4241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336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B5F7E3B-C5F1-40E0-A491-558BAFBC1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241804" y="1460500"/>
            <a:ext cx="0" cy="393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olo 1">
            <a:extLst>
              <a:ext uri="{FF2B5EF4-FFF2-40B4-BE49-F238E27FC236}">
                <a16:creationId xmlns:a16="http://schemas.microsoft.com/office/drawing/2014/main" id="{9F43D253-66BC-6562-BACA-26F54DF09C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816638"/>
            <a:ext cx="3367359" cy="5224724"/>
          </a:xfrm>
        </p:spPr>
        <p:txBody>
          <a:bodyPr anchor="ctr">
            <a:normAutofit/>
          </a:bodyPr>
          <a:lstStyle/>
          <a:p>
            <a:r>
              <a:rPr lang="it-IT"/>
              <a:t>Cognitive Walkthrough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BD1EE79-4D95-E839-7786-BB3A476127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72783" y="1102388"/>
            <a:ext cx="4619706" cy="5224724"/>
          </a:xfrm>
        </p:spPr>
        <p:txBody>
          <a:bodyPr anchor="ctr">
            <a:normAutofit lnSpcReduction="10000"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it-IT" sz="1400"/>
              <a:t>L’analisi è stata eseguita sui task:</a:t>
            </a:r>
          </a:p>
          <a:p>
            <a:pPr lvl="1">
              <a:lnSpc>
                <a:spcPct val="90000"/>
              </a:lnSpc>
            </a:pPr>
            <a:r>
              <a:rPr lang="it-IT" sz="1400"/>
              <a:t>T1: Trovare un evento nella zona;</a:t>
            </a:r>
          </a:p>
          <a:p>
            <a:pPr lvl="1">
              <a:lnSpc>
                <a:spcPct val="90000"/>
              </a:lnSpc>
            </a:pPr>
            <a:r>
              <a:rPr lang="it-IT" sz="1400"/>
              <a:t>T2: Segnalare un luogo da ripulire;</a:t>
            </a:r>
          </a:p>
          <a:p>
            <a:pPr lvl="1">
              <a:lnSpc>
                <a:spcPct val="90000"/>
              </a:lnSpc>
            </a:pPr>
            <a:r>
              <a:rPr lang="it-IT" sz="1400"/>
              <a:t>T3: Organizzare un evento;</a:t>
            </a:r>
          </a:p>
          <a:p>
            <a:pPr lvl="1">
              <a:lnSpc>
                <a:spcPct val="90000"/>
              </a:lnSpc>
            </a:pPr>
            <a:r>
              <a:rPr lang="it-IT" sz="1400"/>
              <a:t>T4: Promuovere un evento;</a:t>
            </a:r>
          </a:p>
          <a:p>
            <a:pPr lvl="1">
              <a:lnSpc>
                <a:spcPct val="90000"/>
              </a:lnSpc>
            </a:pPr>
            <a:r>
              <a:rPr lang="it-IT" sz="1400"/>
              <a:t>T5: Aderire ad un evento;</a:t>
            </a:r>
          </a:p>
          <a:p>
            <a:pPr lvl="1">
              <a:lnSpc>
                <a:spcPct val="90000"/>
              </a:lnSpc>
            </a:pPr>
            <a:r>
              <a:rPr lang="it-IT" sz="1400"/>
              <a:t>T6: Proporsi come sponsor di un evento;</a:t>
            </a:r>
          </a:p>
          <a:p>
            <a:pPr lvl="1">
              <a:lnSpc>
                <a:spcPct val="90000"/>
              </a:lnSpc>
            </a:pPr>
            <a:r>
              <a:rPr lang="it-IT" sz="1400"/>
              <a:t>T8: Riscuotere un regalo;</a:t>
            </a:r>
          </a:p>
          <a:p>
            <a:pPr>
              <a:lnSpc>
                <a:spcPct val="90000"/>
              </a:lnSpc>
            </a:pPr>
            <a:r>
              <a:rPr lang="it-IT" sz="1400"/>
              <a:t>Analizzando i risultati ottenuti emerge che l’interfaccia sviluppata è abbastanza intuiva per gli utenti.</a:t>
            </a:r>
          </a:p>
          <a:p>
            <a:pPr>
              <a:lnSpc>
                <a:spcPct val="90000"/>
              </a:lnSpc>
            </a:pPr>
            <a:r>
              <a:rPr lang="it-IT" sz="1400"/>
              <a:t>Sono emerse solo due modifiche da effettuare prima di procedere all’implementazione, per poter rendere l’interfaccia ancora più intuitiva per gli utenti: </a:t>
            </a:r>
          </a:p>
          <a:p>
            <a:pPr lvl="1">
              <a:lnSpc>
                <a:spcPct val="90000"/>
              </a:lnSpc>
            </a:pPr>
            <a:r>
              <a:rPr lang="it-IT" sz="1400"/>
              <a:t>Dare indicazione che premendo su </a:t>
            </a:r>
            <a:r>
              <a:rPr lang="it-IT" sz="1400" i="1"/>
              <a:t>Maggiori informazioni</a:t>
            </a:r>
            <a:r>
              <a:rPr lang="it-IT" sz="1400"/>
              <a:t> si può partecipare all’evento</a:t>
            </a:r>
          </a:p>
          <a:p>
            <a:pPr lvl="1">
              <a:lnSpc>
                <a:spcPct val="90000"/>
              </a:lnSpc>
            </a:pPr>
            <a:r>
              <a:rPr lang="it-IT" sz="1400"/>
              <a:t>Cambiare la voce del menu </a:t>
            </a:r>
            <a:r>
              <a:rPr lang="it-IT" sz="1400" i="1"/>
              <a:t>Segnalazioni</a:t>
            </a:r>
            <a:r>
              <a:rPr lang="it-IT" sz="1400"/>
              <a:t>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it-IT" sz="1400" b="1" i="1"/>
              <a:t>Entrambe le modifiche hanno priorità elevata.</a:t>
            </a:r>
          </a:p>
          <a:p>
            <a:pPr marL="0" indent="0">
              <a:lnSpc>
                <a:spcPct val="90000"/>
              </a:lnSpc>
              <a:buNone/>
            </a:pPr>
            <a:endParaRPr lang="it-IT" sz="1400"/>
          </a:p>
          <a:p>
            <a:pPr>
              <a:lnSpc>
                <a:spcPct val="90000"/>
              </a:lnSpc>
            </a:pPr>
            <a:endParaRPr lang="it-IT" sz="1400"/>
          </a:p>
        </p:txBody>
      </p:sp>
    </p:spTree>
    <p:extLst>
      <p:ext uri="{BB962C8B-B14F-4D97-AF65-F5344CB8AC3E}">
        <p14:creationId xmlns:p14="http://schemas.microsoft.com/office/powerpoint/2010/main" val="27009091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F4BEFC14-1EBF-B4C0-2E58-DDAA3F840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7666" y="2366208"/>
            <a:ext cx="8596668" cy="2125583"/>
          </a:xfrm>
        </p:spPr>
        <p:txBody>
          <a:bodyPr>
            <a:normAutofit/>
          </a:bodyPr>
          <a:lstStyle/>
          <a:p>
            <a:pPr algn="ctr"/>
            <a:r>
              <a:rPr lang="it-IT" sz="11500" dirty="0"/>
              <a:t>FINE</a:t>
            </a:r>
          </a:p>
        </p:txBody>
      </p:sp>
    </p:spTree>
    <p:extLst>
      <p:ext uri="{BB962C8B-B14F-4D97-AF65-F5344CB8AC3E}">
        <p14:creationId xmlns:p14="http://schemas.microsoft.com/office/powerpoint/2010/main" val="1460376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6C992AC-8562-CA9A-A504-1285A8EB2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874" y="1676400"/>
            <a:ext cx="8493126" cy="175260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6000"/>
              <a:t>Dominio del Problema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1D45754-7933-7FA3-C6B5-D58C19D5F3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873" y="2968625"/>
            <a:ext cx="8493125" cy="175260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3200" dirty="0" err="1">
                <a:solidFill>
                  <a:schemeClr val="tx1">
                    <a:alpha val="55000"/>
                  </a:schemeClr>
                </a:solidFill>
              </a:rPr>
              <a:t>Sensibilizzare</a:t>
            </a:r>
            <a:r>
              <a:rPr lang="en-US" sz="3200" dirty="0">
                <a:solidFill>
                  <a:schemeClr val="tx1">
                    <a:alpha val="55000"/>
                  </a:schemeClr>
                </a:solidFill>
              </a:rPr>
              <a:t>, </a:t>
            </a:r>
            <a:r>
              <a:rPr lang="en-US" sz="3200">
                <a:solidFill>
                  <a:schemeClr val="tx1">
                    <a:alpha val="55000"/>
                  </a:schemeClr>
                </a:solidFill>
              </a:rPr>
              <a:t>attraverso </a:t>
            </a:r>
            <a:r>
              <a:rPr lang="en-US" sz="3200" dirty="0" err="1">
                <a:solidFill>
                  <a:schemeClr val="tx1">
                    <a:alpha val="55000"/>
                  </a:schemeClr>
                </a:solidFill>
              </a:rPr>
              <a:t>eventi</a:t>
            </a:r>
            <a:r>
              <a:rPr lang="en-US" sz="3200" dirty="0">
                <a:solidFill>
                  <a:schemeClr val="tx1">
                    <a:alpha val="55000"/>
                  </a:schemeClr>
                </a:solidFill>
              </a:rPr>
              <a:t> di </a:t>
            </a:r>
            <a:r>
              <a:rPr lang="en-US" sz="3200" dirty="0" err="1">
                <a:solidFill>
                  <a:schemeClr val="tx1">
                    <a:alpha val="55000"/>
                  </a:schemeClr>
                </a:solidFill>
              </a:rPr>
              <a:t>pulizia</a:t>
            </a:r>
            <a:r>
              <a:rPr lang="en-US" sz="3200" dirty="0">
                <a:solidFill>
                  <a:schemeClr val="tx1">
                    <a:alpha val="5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alpha val="55000"/>
                  </a:schemeClr>
                </a:solidFill>
              </a:rPr>
              <a:t>ambientale</a:t>
            </a:r>
            <a:r>
              <a:rPr lang="en-US" sz="3200" dirty="0">
                <a:solidFill>
                  <a:schemeClr val="tx1">
                    <a:alpha val="55000"/>
                  </a:schemeClr>
                </a:solidFill>
              </a:rPr>
              <a:t>, </a:t>
            </a:r>
            <a:r>
              <a:rPr lang="en-US" sz="3200" dirty="0" err="1">
                <a:solidFill>
                  <a:schemeClr val="tx1">
                    <a:alpha val="55000"/>
                  </a:schemeClr>
                </a:solidFill>
              </a:rPr>
              <a:t>le</a:t>
            </a:r>
            <a:r>
              <a:rPr lang="en-US" sz="3200" dirty="0">
                <a:solidFill>
                  <a:schemeClr val="tx1">
                    <a:alpha val="5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alpha val="55000"/>
                  </a:schemeClr>
                </a:solidFill>
              </a:rPr>
              <a:t>persone</a:t>
            </a:r>
            <a:r>
              <a:rPr lang="en-US" sz="3200" dirty="0">
                <a:solidFill>
                  <a:schemeClr val="tx1">
                    <a:alpha val="55000"/>
                  </a:schemeClr>
                </a:solidFill>
              </a:rPr>
              <a:t> a non fare littering.</a:t>
            </a:r>
          </a:p>
        </p:txBody>
      </p:sp>
    </p:spTree>
    <p:extLst>
      <p:ext uri="{BB962C8B-B14F-4D97-AF65-F5344CB8AC3E}">
        <p14:creationId xmlns:p14="http://schemas.microsoft.com/office/powerpoint/2010/main" val="29436261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5">
            <a:extLst>
              <a:ext uri="{FF2B5EF4-FFF2-40B4-BE49-F238E27FC236}">
                <a16:creationId xmlns:a16="http://schemas.microsoft.com/office/drawing/2014/main" id="{A65AC7D1-EAA9-48F5-B509-60A7F50BF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7" name="Rectangle 17">
            <a:extLst>
              <a:ext uri="{FF2B5EF4-FFF2-40B4-BE49-F238E27FC236}">
                <a16:creationId xmlns:a16="http://schemas.microsoft.com/office/drawing/2014/main" id="{D6320AF9-619A-4175-865B-5663E1AEF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63B6EC6-D752-4EE7-908B-F8F19E8C7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11313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FECD4E8-AD3E-4228-82A2-9461958EA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3290979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7E018740-5C2B-4A41-AC1A-7E68D1EC1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2568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66F75A4-C475-4941-8EE2-B80A06A2C1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534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Isosceles Triangle 27">
            <a:extLst>
              <a:ext uri="{FF2B5EF4-FFF2-40B4-BE49-F238E27FC236}">
                <a16:creationId xmlns:a16="http://schemas.microsoft.com/office/drawing/2014/main" id="{A032553A-72E8-4B0D-8405-FF9771C9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33425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" name="Rectangle 27">
            <a:extLst>
              <a:ext uri="{FF2B5EF4-FFF2-40B4-BE49-F238E27FC236}">
                <a16:creationId xmlns:a16="http://schemas.microsoft.com/office/drawing/2014/main" id="{765800AC-C3B9-498E-87BC-29FAE4C76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5592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2" name="Isosceles Triangle 31">
            <a:extLst>
              <a:ext uri="{FF2B5EF4-FFF2-40B4-BE49-F238E27FC236}">
                <a16:creationId xmlns:a16="http://schemas.microsoft.com/office/drawing/2014/main" id="{1F9D6ACB-2FF4-49F9-978A-E0D5327FC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72758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A5EC319D-0FEA-4B95-A3EA-01E35672C9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97631" y="-8467"/>
            <a:ext cx="5994369" cy="6866467"/>
          </a:xfrm>
          <a:custGeom>
            <a:avLst/>
            <a:gdLst>
              <a:gd name="connsiteX0" fmla="*/ 0 w 5994369"/>
              <a:gd name="connsiteY0" fmla="*/ 0 h 6866467"/>
              <a:gd name="connsiteX1" fmla="*/ 1249825 w 5994369"/>
              <a:gd name="connsiteY1" fmla="*/ 0 h 6866467"/>
              <a:gd name="connsiteX2" fmla="*/ 1249825 w 5994369"/>
              <a:gd name="connsiteY2" fmla="*/ 8467 h 6866467"/>
              <a:gd name="connsiteX3" fmla="*/ 5994369 w 5994369"/>
              <a:gd name="connsiteY3" fmla="*/ 8467 h 6866467"/>
              <a:gd name="connsiteX4" fmla="*/ 5994369 w 5994369"/>
              <a:gd name="connsiteY4" fmla="*/ 6866467 h 6866467"/>
              <a:gd name="connsiteX5" fmla="*/ 1249825 w 5994369"/>
              <a:gd name="connsiteY5" fmla="*/ 6866467 h 6866467"/>
              <a:gd name="connsiteX6" fmla="*/ 1109382 w 5994369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94369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5994369" y="8467"/>
                </a:lnTo>
                <a:lnTo>
                  <a:pt x="5994369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C9DCA1E-D406-9137-4EEF-F6B675A45F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1723" y="609600"/>
            <a:ext cx="4512989" cy="2227730"/>
          </a:xfrm>
        </p:spPr>
        <p:txBody>
          <a:bodyPr anchor="ctr">
            <a:normAutofit/>
          </a:bodyPr>
          <a:lstStyle/>
          <a:p>
            <a:r>
              <a:rPr lang="it-IT">
                <a:solidFill>
                  <a:srgbClr val="FFFFFF"/>
                </a:solidFill>
              </a:rPr>
              <a:t>Survey</a:t>
            </a:r>
          </a:p>
        </p:txBody>
      </p:sp>
      <p:pic>
        <p:nvPicPr>
          <p:cNvPr id="11" name="Graphic 10" descr="Bar chart">
            <a:extLst>
              <a:ext uri="{FF2B5EF4-FFF2-40B4-BE49-F238E27FC236}">
                <a16:creationId xmlns:a16="http://schemas.microsoft.com/office/drawing/2014/main" id="{0117E8C6-AD25-0543-FE08-9161F9C949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7251" y="1545062"/>
            <a:ext cx="3856774" cy="3856774"/>
          </a:xfrm>
          <a:prstGeom prst="rect">
            <a:avLst/>
          </a:prstGeom>
        </p:spPr>
      </p:pic>
      <p:sp>
        <p:nvSpPr>
          <p:cNvPr id="7" name="Segnaposto contenuto 6">
            <a:extLst>
              <a:ext uri="{FF2B5EF4-FFF2-40B4-BE49-F238E27FC236}">
                <a16:creationId xmlns:a16="http://schemas.microsoft.com/office/drawing/2014/main" id="{0655A33A-E283-D5FD-5CB2-04D4AB91AB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81725" y="2837329"/>
            <a:ext cx="4512988" cy="3317938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it-IT">
                <a:solidFill>
                  <a:srgbClr val="FFFFFF"/>
                </a:solidFill>
              </a:rPr>
              <a:t>La fascia d’età presa in esame per il sondaggio va dai 14 ai 69 anni.</a:t>
            </a:r>
          </a:p>
          <a:p>
            <a:pPr marL="0" indent="0">
              <a:buNone/>
            </a:pPr>
            <a:r>
              <a:rPr lang="it-IT">
                <a:solidFill>
                  <a:srgbClr val="FFFFFF"/>
                </a:solidFill>
              </a:rPr>
              <a:t>Di seguito riportiamo alcune delle domande principali che abbiamo posto alle persone intervistate.</a:t>
            </a:r>
          </a:p>
        </p:txBody>
      </p:sp>
    </p:spTree>
    <p:extLst>
      <p:ext uri="{BB962C8B-B14F-4D97-AF65-F5344CB8AC3E}">
        <p14:creationId xmlns:p14="http://schemas.microsoft.com/office/powerpoint/2010/main" val="2146830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BFC432B-C277-F2C8-8E8A-73B742EC24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it-IT"/>
              <a:t>Quanto sei sensibile al tema ambientale?</a:t>
            </a:r>
          </a:p>
        </p:txBody>
      </p: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18C08A07-B83E-DDAA-CF48-1BE30DECB6F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3982448"/>
              </p:ext>
            </p:extLst>
          </p:nvPr>
        </p:nvGraphicFramePr>
        <p:xfrm>
          <a:off x="677863" y="2160588"/>
          <a:ext cx="8596312" cy="38814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2747157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2787079-2B25-DF74-E4F6-E5B9034B0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it-IT"/>
              <a:t>Conosci il fenomeno del littering?</a:t>
            </a:r>
          </a:p>
        </p:txBody>
      </p: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245BA8D8-4FF4-A9C7-CFBD-4664A358189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49533503"/>
              </p:ext>
            </p:extLst>
          </p:nvPr>
        </p:nvGraphicFramePr>
        <p:xfrm>
          <a:off x="677863" y="2160588"/>
          <a:ext cx="8596312" cy="38814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5276205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8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231EE5FD-93CB-0FE1-1780-931207460B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3" y="609600"/>
            <a:ext cx="10197494" cy="1099457"/>
          </a:xfrm>
        </p:spPr>
        <p:txBody>
          <a:bodyPr>
            <a:normAutofit/>
          </a:bodyPr>
          <a:lstStyle/>
          <a:p>
            <a:r>
              <a:rPr lang="it-IT"/>
              <a:t>Ti capita di fare littering?</a:t>
            </a:r>
          </a:p>
        </p:txBody>
      </p:sp>
      <p:sp>
        <p:nvSpPr>
          <p:cNvPr id="8" name="Isosceles Triangle 10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4AE6677D-027F-C507-C1DB-9D3CE57B712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77913774"/>
              </p:ext>
            </p:extLst>
          </p:nvPr>
        </p:nvGraphicFramePr>
        <p:xfrm>
          <a:off x="1286933" y="1948543"/>
          <a:ext cx="9618133" cy="40934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9922428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8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B105928-1589-8ECE-B2B7-DE753EB2BC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3" y="609600"/>
            <a:ext cx="10197494" cy="1099457"/>
          </a:xfrm>
        </p:spPr>
        <p:txBody>
          <a:bodyPr>
            <a:normAutofit/>
          </a:bodyPr>
          <a:lstStyle/>
          <a:p>
            <a:r>
              <a:rPr lang="it-IT"/>
              <a:t>Presti attenzione a dove butti i rifiuti?</a:t>
            </a:r>
          </a:p>
        </p:txBody>
      </p:sp>
      <p:sp>
        <p:nvSpPr>
          <p:cNvPr id="10" name="Isosceles Triangle 10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A76D860A-63DA-8BCA-8F82-102AD75395D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24032596"/>
              </p:ext>
            </p:extLst>
          </p:nvPr>
        </p:nvGraphicFramePr>
        <p:xfrm>
          <a:off x="1286933" y="1948543"/>
          <a:ext cx="9618133" cy="40934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3409306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848A044-C89D-415C-5392-5FC08DF830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it-IT"/>
              <a:t>Hai mai sentito parlare di eventi di pulizia degli spazi comuni?</a:t>
            </a:r>
          </a:p>
        </p:txBody>
      </p: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3DDA65E3-C432-7166-CB68-7565BB122A5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18773481"/>
              </p:ext>
            </p:extLst>
          </p:nvPr>
        </p:nvGraphicFramePr>
        <p:xfrm>
          <a:off x="677863" y="2160588"/>
          <a:ext cx="8596312" cy="38814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189409681"/>
      </p:ext>
    </p:extLst>
  </p:cSld>
  <p:clrMapOvr>
    <a:masterClrMapping/>
  </p:clrMapOvr>
</p:sld>
</file>

<file path=ppt/theme/theme1.xml><?xml version="1.0" encoding="utf-8"?>
<a:theme xmlns:a="http://schemas.openxmlformats.org/drawingml/2006/main" name="Sfaccettatura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639</TotalTime>
  <Words>852</Words>
  <Application>Microsoft Macintosh PowerPoint</Application>
  <PresentationFormat>Widescreen</PresentationFormat>
  <Paragraphs>217</Paragraphs>
  <Slides>24</Slides>
  <Notes>7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24</vt:i4>
      </vt:variant>
    </vt:vector>
  </HeadingPairs>
  <TitlesOfParts>
    <vt:vector size="29" baseType="lpstr">
      <vt:lpstr>Arial</vt:lpstr>
      <vt:lpstr>Calibri</vt:lpstr>
      <vt:lpstr>Trebuchet MS</vt:lpstr>
      <vt:lpstr>Wingdings 3</vt:lpstr>
      <vt:lpstr>Sfaccettatura</vt:lpstr>
      <vt:lpstr>GreenWorld</vt:lpstr>
      <vt:lpstr>Struttura di gestione del gruppo del progetto</vt:lpstr>
      <vt:lpstr>Dominio del Problema</vt:lpstr>
      <vt:lpstr>Survey</vt:lpstr>
      <vt:lpstr>Quanto sei sensibile al tema ambientale?</vt:lpstr>
      <vt:lpstr>Conosci il fenomeno del littering?</vt:lpstr>
      <vt:lpstr>Ti capita di fare littering?</vt:lpstr>
      <vt:lpstr>Presti attenzione a dove butti i rifiuti?</vt:lpstr>
      <vt:lpstr>Hai mai sentito parlare di eventi di pulizia degli spazi comuni?</vt:lpstr>
      <vt:lpstr>Ti piacerebbe partecipare ad un evento ambientale?</vt:lpstr>
      <vt:lpstr>Ti piacerebbe far parte di una community?</vt:lpstr>
      <vt:lpstr>Individuazione dei profili utente</vt:lpstr>
      <vt:lpstr>Task</vt:lpstr>
      <vt:lpstr>Obiettivi di empowerment</vt:lpstr>
      <vt:lpstr>Scenari e casi d’uso</vt:lpstr>
      <vt:lpstr> Analisi comparativa</vt:lpstr>
      <vt:lpstr>Risultati dell’analisi comparativa</vt:lpstr>
      <vt:lpstr>Task</vt:lpstr>
      <vt:lpstr>Esempi di design</vt:lpstr>
      <vt:lpstr>Low-Fi</vt:lpstr>
      <vt:lpstr>Tecnica del Mago di Oz</vt:lpstr>
      <vt:lpstr>Hi-Fi</vt:lpstr>
      <vt:lpstr>Cognitive Walkthrough</vt:lpstr>
      <vt:lpstr>FINE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GreenWorld</dc:title>
  <dc:creator>RAFFAELLA SPAGNUOLO</dc:creator>
  <cp:lastModifiedBy>RAFFAELLA SPAGNUOLO</cp:lastModifiedBy>
  <cp:revision>7</cp:revision>
  <dcterms:created xsi:type="dcterms:W3CDTF">2022-05-30T08:00:38Z</dcterms:created>
  <dcterms:modified xsi:type="dcterms:W3CDTF">2022-05-31T15:03:59Z</dcterms:modified>
</cp:coreProperties>
</file>

<file path=docProps/thumbnail.jpeg>
</file>